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859" r:id="rId2"/>
    <p:sldId id="1238" r:id="rId3"/>
    <p:sldId id="1239" r:id="rId4"/>
    <p:sldId id="1277" r:id="rId5"/>
    <p:sldId id="1278" r:id="rId6"/>
    <p:sldId id="1242" r:id="rId7"/>
    <p:sldId id="1243" r:id="rId8"/>
    <p:sldId id="1244" r:id="rId9"/>
    <p:sldId id="1245" r:id="rId10"/>
    <p:sldId id="1279" r:id="rId11"/>
    <p:sldId id="1165" r:id="rId12"/>
    <p:sldId id="1246" r:id="rId13"/>
    <p:sldId id="1248" r:id="rId14"/>
    <p:sldId id="1252" r:id="rId15"/>
    <p:sldId id="1251" r:id="rId16"/>
    <p:sldId id="1280" r:id="rId17"/>
    <p:sldId id="1254" r:id="rId18"/>
    <p:sldId id="1250" r:id="rId19"/>
    <p:sldId id="1281" r:id="rId20"/>
    <p:sldId id="1282" r:id="rId21"/>
    <p:sldId id="1256" r:id="rId22"/>
    <p:sldId id="1283" r:id="rId23"/>
    <p:sldId id="1253" r:id="rId24"/>
    <p:sldId id="1263" r:id="rId25"/>
    <p:sldId id="1164" r:id="rId2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7.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原子结构和波粒二象性</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光电效应</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89342F8A-0A20-BE1C-549E-D5E604B3CAC4}"/>
                  </a:ext>
                </a:extLst>
              </p:cNvPr>
              <p:cNvSpPr>
                <a:spLocks noGrp="1"/>
              </p:cNvSpPr>
              <p:nvPr>
                <p:ph idx="1"/>
              </p:nvPr>
            </p:nvSpPr>
            <p:spPr>
              <a:xfrm>
                <a:off x="360854" y="746120"/>
                <a:ext cx="11485848" cy="2750176"/>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遏止电压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与光的频率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和逸出功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利用光电子的初动能</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和爱因斯坦光电效应方程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，可以消去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，从而得到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的关系，即</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𝒆</m:t>
                        </m:r>
                      </m:den>
                    </m:f>
                  </m:oMath>
                </a14:m>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𝑾</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𝒆</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遏止电压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与光的频率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是线性关系，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图像是一条斜率为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89342F8A-0A20-BE1C-549E-D5E604B3CAC4}"/>
                  </a:ext>
                </a:extLst>
              </p:cNvPr>
              <p:cNvSpPr>
                <a:spLocks noGrp="1" noRot="1" noChangeAspect="1" noMove="1" noResize="1" noEditPoints="1" noAdjustHandles="1" noChangeArrowheads="1" noChangeShapeType="1" noTextEdit="1"/>
              </p:cNvSpPr>
              <p:nvPr>
                <p:ph idx="1"/>
              </p:nvPr>
            </p:nvSpPr>
            <p:spPr>
              <a:xfrm>
                <a:off x="360854" y="746120"/>
                <a:ext cx="11485848" cy="2750176"/>
              </a:xfrm>
              <a:blipFill>
                <a:blip r:embed="rId2"/>
                <a:stretch>
                  <a:fillRect l="-796" r="-849" b="-885"/>
                </a:stretch>
              </a:blipFill>
            </p:spPr>
            <p:txBody>
              <a:bodyPr/>
              <a:lstStyle/>
              <a:p>
                <a:r>
                  <a:rPr lang="zh-CN" altLang="en-US">
                    <a:noFill/>
                  </a:rPr>
                  <a:t> </a:t>
                </a:r>
              </a:p>
            </p:txBody>
          </p:sp>
        </mc:Fallback>
      </mc:AlternateContent>
      <p:pic>
        <p:nvPicPr>
          <p:cNvPr id="3" name="sd375.jpg" descr="id:2147492038;FounderCES">
            <a:extLst>
              <a:ext uri="{FF2B5EF4-FFF2-40B4-BE49-F238E27FC236}">
                <a16:creationId xmlns:a16="http://schemas.microsoft.com/office/drawing/2014/main" id="{B2551079-B066-9198-9907-5D9F539A4F2A}"/>
              </a:ext>
            </a:extLst>
          </p:cNvPr>
          <p:cNvPicPr>
            <a:picLocks noChangeAspect="1"/>
          </p:cNvPicPr>
          <p:nvPr/>
        </p:nvPicPr>
        <p:blipFill>
          <a:blip r:embed="rId3"/>
          <a:stretch>
            <a:fillRect/>
          </a:stretch>
        </p:blipFill>
        <p:spPr>
          <a:xfrm>
            <a:off x="3809911" y="3429000"/>
            <a:ext cx="4570589" cy="1948928"/>
          </a:xfrm>
          <a:prstGeom prst="rect">
            <a:avLst/>
          </a:prstGeom>
        </p:spPr>
      </p:pic>
    </p:spTree>
    <p:extLst>
      <p:ext uri="{BB962C8B-B14F-4D97-AF65-F5344CB8AC3E}">
        <p14:creationId xmlns:p14="http://schemas.microsoft.com/office/powerpoint/2010/main" val="293584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FBC44-CC08-75D6-1A4F-2FFD1954054D}"/>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9F781944-E42A-F48A-809E-4539FB3B6772}"/>
              </a:ext>
            </a:extLst>
          </p:cNvPr>
          <p:cNvSpPr>
            <a:spLocks noGrp="1"/>
          </p:cNvSpPr>
          <p:nvPr>
            <p:ph idx="1"/>
          </p:nvPr>
        </p:nvSpPr>
        <p:spPr>
          <a:xfrm>
            <a:off x="360807" y="746469"/>
            <a:ext cx="11484352" cy="5562228"/>
          </a:xfrm>
          <a:solidFill>
            <a:srgbClr val="E3F2E7"/>
          </a:solidFill>
        </p:spPr>
        <p:txBody>
          <a:bodyPr/>
          <a:lstStyle/>
          <a:p>
            <a:pPr indent="1792288"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光电效应规律中的两条线索和两个关系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两条线索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同一频率的光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光强</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光子数目多</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发射光电子多</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光电流大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光子频率高</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光子能量大</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产生的光电子的最大初动能大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a:extLst>
              <a:ext uri="{FF2B5EF4-FFF2-40B4-BE49-F238E27FC236}">
                <a16:creationId xmlns:a16="http://schemas.microsoft.com/office/drawing/2014/main" id="{6E6FF121-92D8-FDF9-A4E8-6FD2408C10F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1094" y="833185"/>
            <a:ext cx="1809538" cy="472815"/>
          </a:xfrm>
          <a:prstGeom prst="rect">
            <a:avLst/>
          </a:prstGeom>
        </p:spPr>
      </p:pic>
      <p:pic>
        <p:nvPicPr>
          <p:cNvPr id="2" name="kb90.eps" descr="id:2147492052;FounderCES">
            <a:extLst>
              <a:ext uri="{FF2B5EF4-FFF2-40B4-BE49-F238E27FC236}">
                <a16:creationId xmlns:a16="http://schemas.microsoft.com/office/drawing/2014/main" id="{228A1F8B-2AD7-C745-E18D-369AD582448F}"/>
              </a:ext>
            </a:extLst>
          </p:cNvPr>
          <p:cNvPicPr>
            <a:picLocks noChangeAspect="1"/>
          </p:cNvPicPr>
          <p:nvPr/>
        </p:nvPicPr>
        <p:blipFill>
          <a:blip r:embed="rId3"/>
          <a:stretch>
            <a:fillRect/>
          </a:stretch>
        </p:blipFill>
        <p:spPr>
          <a:xfrm>
            <a:off x="2964783" y="2060848"/>
            <a:ext cx="6276399" cy="2328015"/>
          </a:xfrm>
          <a:prstGeom prst="rect">
            <a:avLst/>
          </a:prstGeom>
        </p:spPr>
      </p:pic>
    </p:spTree>
    <p:extLst>
      <p:ext uri="{BB962C8B-B14F-4D97-AF65-F5344CB8AC3E}">
        <p14:creationId xmlns:p14="http://schemas.microsoft.com/office/powerpoint/2010/main" val="2826666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7742"/>
            <a:ext cx="1269856" cy="343085"/>
          </a:xfrm>
          <a:prstGeom prst="rect">
            <a:avLst/>
          </a:prstGeom>
        </p:spPr>
      </p:pic>
      <mc:AlternateContent xmlns:mc="http://schemas.openxmlformats.org/markup-compatibility/2006">
        <mc:Choice xmlns:a14="http://schemas.microsoft.com/office/drawing/2010/main" Requires="a14">
          <p:sp>
            <p:nvSpPr>
              <p:cNvPr id="5" name="内容占位符 1"/>
              <p:cNvSpPr>
                <a:spLocks noGrp="1"/>
              </p:cNvSpPr>
              <p:nvPr>
                <p:ph idx="1"/>
              </p:nvPr>
            </p:nvSpPr>
            <p:spPr>
              <a:xfrm>
                <a:off x="360854" y="1458659"/>
                <a:ext cx="11485848" cy="4582601"/>
              </a:xfrm>
            </p:spPr>
            <p:txBody>
              <a:bodyPr/>
              <a:lstStyle/>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康普顿效应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在光的散射中，散射光中除了与入射光波长</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相同的成分外，还有波长更大的成分的现象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康普顿效应的解释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康普顿用光子的模型成功地解释了这种效应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他的基本思想是：光子不仅具有能量，而且具有动量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光子的动量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与光的波长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和普朗克常量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有关，这三个量之间的关系式为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𝝀</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在康普顿效应中，当入射的光子与晶体中的电子碰撞时，要把一部分动量转移给电子，因而，光子动量可能会变小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减小，意味着波长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变大，因此，这些光子散射后波长变大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a:spLocks noGrp="1" noRot="1" noChangeAspect="1" noMove="1" noResize="1" noEditPoints="1" noAdjustHandles="1" noChangeArrowheads="1" noChangeShapeType="1" noTextEdit="1"/>
              </p:cNvSpPr>
              <p:nvPr>
                <p:ph idx="1"/>
              </p:nvPr>
            </p:nvSpPr>
            <p:spPr>
              <a:xfrm>
                <a:off x="360854" y="1458659"/>
                <a:ext cx="11485848" cy="4582601"/>
              </a:xfrm>
              <a:blipFill>
                <a:blip r:embed="rId3"/>
                <a:stretch>
                  <a:fillRect l="-796" t="-133" r="-849" b="-2128"/>
                </a:stretch>
              </a:blipFill>
            </p:spPr>
            <p:txBody>
              <a:bodyPr/>
              <a:lstStyle/>
              <a:p>
                <a:r>
                  <a:rPr lang="zh-CN" altLang="en-US">
                    <a:noFill/>
                  </a:rPr>
                  <a:t> </a:t>
                </a:r>
              </a:p>
            </p:txBody>
          </p:sp>
        </mc:Fallback>
      </mc:AlternateContent>
      <p:sp>
        <p:nvSpPr>
          <p:cNvPr id="6" name="矩形 5"/>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康普顿效应和光子的动量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sd376.jpg" descr="id:2147492066;FounderCES">
            <a:extLst>
              <a:ext uri="{FF2B5EF4-FFF2-40B4-BE49-F238E27FC236}">
                <a16:creationId xmlns:a16="http://schemas.microsoft.com/office/drawing/2014/main" id="{A79F96F7-3331-61E6-D964-F59DC4AE818F}"/>
              </a:ext>
            </a:extLst>
          </p:cNvPr>
          <p:cNvPicPr>
            <a:picLocks noChangeAspect="1"/>
          </p:cNvPicPr>
          <p:nvPr/>
        </p:nvPicPr>
        <p:blipFill>
          <a:blip r:embed="rId4"/>
          <a:stretch>
            <a:fillRect/>
          </a:stretch>
        </p:blipFill>
        <p:spPr>
          <a:xfrm>
            <a:off x="7144185" y="2057406"/>
            <a:ext cx="4570393" cy="1731633"/>
          </a:xfrm>
          <a:prstGeom prst="rect">
            <a:avLst/>
          </a:prstGeom>
        </p:spPr>
      </p:pic>
    </p:spTree>
    <p:extLst>
      <p:ext uri="{BB962C8B-B14F-4D97-AF65-F5344CB8AC3E}">
        <p14:creationId xmlns:p14="http://schemas.microsoft.com/office/powerpoint/2010/main" val="4017382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1700616"/>
            <a:ext cx="1260947" cy="347540"/>
          </a:xfrm>
          <a:prstGeom prst="rect">
            <a:avLst/>
          </a:prstGeom>
        </p:spPr>
      </p:pic>
      <p:sp>
        <p:nvSpPr>
          <p:cNvPr id="4" name="内容占位符 1"/>
          <p:cNvSpPr>
            <a:spLocks noGrp="1"/>
          </p:cNvSpPr>
          <p:nvPr>
            <p:ph idx="1"/>
          </p:nvPr>
        </p:nvSpPr>
        <p:spPr>
          <a:xfrm>
            <a:off x="360854" y="2263760"/>
            <a:ext cx="11485848" cy="576248"/>
          </a:xfrm>
        </p:spPr>
        <p:txBody>
          <a:bodyPr/>
          <a:lstStyle/>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光既具有波动性，又具有粒子性，即光具有波粒二象性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1551220"/>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光的波粒二象性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a:extLst>
              <a:ext uri="{FF2B5EF4-FFF2-40B4-BE49-F238E27FC236}">
                <a16:creationId xmlns:a16="http://schemas.microsoft.com/office/drawing/2014/main" id="{A2AAFC0D-02BC-3929-85E3-D2AB4B77A393}"/>
              </a:ext>
            </a:extLst>
          </p:cNvPr>
          <p:cNvSpPr txBox="1">
            <a:spLocks/>
          </p:cNvSpPr>
          <p:nvPr/>
        </p:nvSpPr>
        <p:spPr bwMode="auto">
          <a:xfrm>
            <a:off x="360854" y="3297813"/>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大量光子易显示波动性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而少量光子易显示出粒子性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波长长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频率低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的光波动性强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而波长短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频率高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的光粒子性强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5575FBF4-9B96-5549-DCA6-79ABEE03BC1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1141" y="3384539"/>
            <a:ext cx="1809774" cy="472877"/>
          </a:xfrm>
          <a:prstGeom prst="rect">
            <a:avLst/>
          </a:prstGeom>
        </p:spPr>
      </p:pic>
    </p:spTree>
    <p:extLst>
      <p:ext uri="{BB962C8B-B14F-4D97-AF65-F5344CB8AC3E}">
        <p14:creationId xmlns:p14="http://schemas.microsoft.com/office/powerpoint/2010/main" val="2120457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pic>
        <p:nvPicPr>
          <p:cNvPr id="4" name="图片 3"/>
          <p:cNvPicPr>
            <a:picLocks noChangeAspect="1"/>
          </p:cNvPicPr>
          <p:nvPr/>
        </p:nvPicPr>
        <p:blipFill>
          <a:blip r:embed="rId3"/>
          <a:stretch>
            <a:fillRect/>
          </a:stretch>
        </p:blipFill>
        <p:spPr>
          <a:xfrm>
            <a:off x="360854" y="1599234"/>
            <a:ext cx="957962" cy="343085"/>
          </a:xfrm>
          <a:prstGeom prst="rect">
            <a:avLst/>
          </a:prstGeom>
        </p:spPr>
      </p:pic>
      <p:sp>
        <p:nvSpPr>
          <p:cNvPr id="6" name="矩形 5"/>
          <p:cNvSpPr/>
          <p:nvPr/>
        </p:nvSpPr>
        <p:spPr>
          <a:xfrm>
            <a:off x="1318816" y="1447610"/>
            <a:ext cx="10527886" cy="646331"/>
          </a:xfrm>
          <a:prstGeom prst="rect">
            <a:avLst/>
          </a:prstGeom>
        </p:spPr>
        <p:txBody>
          <a:bodyPr wrap="square">
            <a:spAutoFit/>
          </a:bodyPr>
          <a:lstStyle/>
          <a:p>
            <a:pPr algn="just">
              <a:lnSpc>
                <a:spcPct val="150000"/>
              </a:lnSpc>
              <a:spcAft>
                <a:spcPts val="0"/>
              </a:spcAft>
              <a:tabLst>
                <a:tab pos="5850890" algn="l"/>
              </a:tabLst>
            </a:pPr>
            <a:r>
              <a:rPr lang="zh-CN" altLang="zh-CN" sz="2400" dirty="0">
                <a:solidFill>
                  <a:srgbClr val="1EB26A"/>
                </a:solidFill>
                <a:ea typeface="黑体" panose="02010609060101010101" pitchFamily="49" charset="-122"/>
                <a:cs typeface="Times New Roman" panose="02020603050405020304" pitchFamily="18" charset="0"/>
              </a:rPr>
              <a:t>物体是由大量分子组成的</a:t>
            </a:r>
            <a:endParaRPr lang="zh-CN" altLang="zh-CN" sz="1050" dirty="0">
              <a:solidFill>
                <a:srgbClr val="000000"/>
              </a:solidFill>
              <a:cs typeface="Times New Roman" panose="02020603050405020304" pitchFamily="18" charset="0"/>
            </a:endParaRPr>
          </a:p>
        </p:txBody>
      </p:sp>
      <p:graphicFrame>
        <p:nvGraphicFramePr>
          <p:cNvPr id="7" name="表格 6">
            <a:extLst>
              <a:ext uri="{FF2B5EF4-FFF2-40B4-BE49-F238E27FC236}">
                <a16:creationId xmlns:a16="http://schemas.microsoft.com/office/drawing/2014/main" id="{4AB81669-ECAB-5D63-FF67-1B6D31597CE9}"/>
              </a:ext>
            </a:extLst>
          </p:cNvPr>
          <p:cNvGraphicFramePr>
            <a:graphicFrameLocks noGrp="1"/>
          </p:cNvGraphicFramePr>
          <p:nvPr>
            <p:extLst>
              <p:ext uri="{D42A27DB-BD31-4B8C-83A1-F6EECF244321}">
                <p14:modId xmlns:p14="http://schemas.microsoft.com/office/powerpoint/2010/main" val="1368821453"/>
              </p:ext>
            </p:extLst>
          </p:nvPr>
        </p:nvGraphicFramePr>
        <p:xfrm>
          <a:off x="343712" y="2132856"/>
          <a:ext cx="11485847" cy="2080661"/>
        </p:xfrm>
        <a:graphic>
          <a:graphicData uri="http://schemas.openxmlformats.org/drawingml/2006/table">
            <a:tbl>
              <a:tblPr firstRow="1" firstCol="1" bandRow="1"/>
              <a:tblGrid>
                <a:gridCol w="2007078">
                  <a:extLst>
                    <a:ext uri="{9D8B030D-6E8A-4147-A177-3AD203B41FA5}">
                      <a16:colId xmlns:a16="http://schemas.microsoft.com/office/drawing/2014/main" val="1139686203"/>
                    </a:ext>
                  </a:extLst>
                </a:gridCol>
                <a:gridCol w="9478769">
                  <a:extLst>
                    <a:ext uri="{9D8B030D-6E8A-4147-A177-3AD203B41FA5}">
                      <a16:colId xmlns:a16="http://schemas.microsoft.com/office/drawing/2014/main" val="3672499562"/>
                    </a:ext>
                  </a:extLst>
                </a:gridCol>
              </a:tblGrid>
              <a:tr h="504146">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两组对比概念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3037823654"/>
                  </a:ext>
                </a:extLst>
              </a:tr>
              <a:tr h="372244">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rowSpan="2">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光子指光在空间传播时的每一份能量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光子不带电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光电子是金属表面受到光照射时发射出来的电子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其本质是电子</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光子是光电效应的因</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光电子是果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09950653"/>
                  </a:ext>
                </a:extLst>
              </a:tr>
              <a:tr h="852308">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vMerge="1">
                  <a:txBody>
                    <a:bodyPr/>
                    <a:lstStyle/>
                    <a:p>
                      <a:endParaRPr lang="zh-CN" altLang="en-US"/>
                    </a:p>
                  </a:txBody>
                  <a:tcPr/>
                </a:tc>
                <a:extLst>
                  <a:ext uri="{0D108BD9-81ED-4DB2-BD59-A6C34878D82A}">
                    <a16:rowId xmlns:a16="http://schemas.microsoft.com/office/drawing/2014/main" val="4226070483"/>
                  </a:ext>
                </a:extLst>
              </a:tr>
            </a:tbl>
          </a:graphicData>
        </a:graphic>
      </p:graphicFrame>
    </p:spTree>
    <p:extLst>
      <p:ext uri="{BB962C8B-B14F-4D97-AF65-F5344CB8AC3E}">
        <p14:creationId xmlns:p14="http://schemas.microsoft.com/office/powerpoint/2010/main" val="2722705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267C0FAE-A0B5-A5B4-95FF-CF4CD29AD2FD}"/>
              </a:ext>
            </a:extLst>
          </p:cNvPr>
          <p:cNvGraphicFramePr>
            <a:graphicFrameLocks noGrp="1"/>
          </p:cNvGraphicFramePr>
          <p:nvPr>
            <p:extLst>
              <p:ext uri="{D42A27DB-BD31-4B8C-83A1-F6EECF244321}">
                <p14:modId xmlns:p14="http://schemas.microsoft.com/office/powerpoint/2010/main" val="4179536090"/>
              </p:ext>
            </p:extLst>
          </p:nvPr>
        </p:nvGraphicFramePr>
        <p:xfrm>
          <a:off x="343712" y="988299"/>
          <a:ext cx="11485847" cy="5156792"/>
        </p:xfrm>
        <a:graphic>
          <a:graphicData uri="http://schemas.openxmlformats.org/drawingml/2006/table">
            <a:tbl>
              <a:tblPr firstRow="1" firstCol="1" bandRow="1"/>
              <a:tblGrid>
                <a:gridCol w="2151094">
                  <a:extLst>
                    <a:ext uri="{9D8B030D-6E8A-4147-A177-3AD203B41FA5}">
                      <a16:colId xmlns:a16="http://schemas.microsoft.com/office/drawing/2014/main" val="1139686203"/>
                    </a:ext>
                  </a:extLst>
                </a:gridCol>
                <a:gridCol w="9334753">
                  <a:extLst>
                    <a:ext uri="{9D8B030D-6E8A-4147-A177-3AD203B41FA5}">
                      <a16:colId xmlns:a16="http://schemas.microsoft.com/office/drawing/2014/main" val="3672499562"/>
                    </a:ext>
                  </a:extLst>
                </a:gridCol>
              </a:tblGrid>
              <a:tr h="504146">
                <a:tc>
                  <a:txBody>
                    <a:bodyPr/>
                    <a:lstStyle/>
                    <a:p>
                      <a:pPr algn="ctr" hangingPunct="0">
                        <a:lnSpc>
                          <a:spcPct val="13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两组对比概念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3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3037823654"/>
                  </a:ext>
                </a:extLst>
              </a:tr>
              <a:tr h="749444">
                <a:tc>
                  <a:txBody>
                    <a:bodyPr/>
                    <a:lstStyle/>
                    <a:p>
                      <a:pPr algn="just" hangingPunct="0">
                        <a:lnSpc>
                          <a:spcPct val="13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光电子的初动能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rowSpan="2">
                  <a:txBody>
                    <a:bodyPr/>
                    <a:lstStyle/>
                    <a:p>
                      <a:pPr algn="just" hangingPunct="0">
                        <a:lnSpc>
                          <a:spcPct val="130000"/>
                        </a:lnSpc>
                        <a:buNone/>
                        <a:tabLst>
                          <a:tab pos="5850890" algn="l"/>
                        </a:tabLst>
                      </a:pP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光照射到金属表面时</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光子的能量全部被电子吸收</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电子吸收了光子的能量</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可能向各个方向运动</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运动过程中需克服原子核和其他原子的阻碍而损失一部分能量</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剩余部分的能量为光电子的初动能</a:t>
                      </a:r>
                      <a:r>
                        <a:rPr lang="en-US" altLang="zh-CN" sz="2400" b="1" dirty="0">
                          <a:solidFill>
                            <a:srgbClr val="000000"/>
                          </a:solidFill>
                          <a:effectLst/>
                          <a:latin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只有当金属表面的电子直接向外飞出</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运动过程中只需克服原子核的引力做功时</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此时电子才具有最大初动能</a:t>
                      </a:r>
                      <a:r>
                        <a:rPr lang="en-US" altLang="zh-CN" sz="2400" b="1" dirty="0">
                          <a:solidFill>
                            <a:srgbClr val="000000"/>
                          </a:solidFill>
                          <a:effectLst/>
                          <a:latin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光电子的初动能小于或等于光电子的最大初动能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09950653"/>
                  </a:ext>
                </a:extLst>
              </a:tr>
              <a:tr h="852308">
                <a:tc>
                  <a:txBody>
                    <a:bodyPr/>
                    <a:lstStyle/>
                    <a:p>
                      <a:pPr algn="just"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光电子的最大初动能</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vMerge="1">
                  <a:txBody>
                    <a:bodyPr/>
                    <a:lstStyle/>
                    <a:p>
                      <a:endParaRPr lang="zh-CN" altLang="en-US" dirty="0"/>
                    </a:p>
                  </a:txBody>
                  <a:tcPr/>
                </a:tc>
                <a:extLst>
                  <a:ext uri="{0D108BD9-81ED-4DB2-BD59-A6C34878D82A}">
                    <a16:rowId xmlns:a16="http://schemas.microsoft.com/office/drawing/2014/main" val="4226070483"/>
                  </a:ext>
                </a:extLst>
              </a:tr>
              <a:tr h="852308">
                <a:tc>
                  <a:txBody>
                    <a:bodyPr/>
                    <a:lstStyle/>
                    <a:p>
                      <a:pPr algn="ctr"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光子的能量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rowSpan="2">
                  <a:txBody>
                    <a:bodyPr/>
                    <a:lstStyle/>
                    <a:p>
                      <a:pPr marL="0" marR="0" lvl="0" indent="0" algn="just" defTabSz="914400" rtl="0" eaLnBrk="1" fontAlgn="auto" latinLnBrk="0" hangingPunct="0">
                        <a:lnSpc>
                          <a:spcPct val="130000"/>
                        </a:lnSpc>
                        <a:spcBef>
                          <a:spcPts val="0"/>
                        </a:spcBef>
                        <a:spcAft>
                          <a:spcPts val="0"/>
                        </a:spcAft>
                        <a:buClrTx/>
                        <a:buSzTx/>
                        <a:buFontTx/>
                        <a:buNone/>
                        <a:tabLst>
                          <a:tab pos="5850890" algn="l"/>
                        </a:tabLst>
                        <a:defRPr/>
                      </a:pP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光子的能量即每个光子的能量</a:t>
                      </a: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其值为</a:t>
                      </a:r>
                      <a:r>
                        <a:rPr kumimoji="0" lang="en-US"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ε</a:t>
                      </a:r>
                      <a:r>
                        <a:rPr kumimoji="0" lang="zh-CN" altLang="zh-CN" sz="2400" b="1" i="0" u="none" strike="noStrike" kern="1200" cap="none" spc="0" normalizeH="0" baseline="0" noProof="0" dirty="0">
                          <a:ln>
                            <a:noFill/>
                          </a:ln>
                          <a:solidFill>
                            <a:srgbClr val="000000"/>
                          </a:solidFill>
                          <a:effectLst/>
                          <a:uLnTx/>
                          <a:uFillTx/>
                          <a:latin typeface="+mn-lt"/>
                          <a:ea typeface="宋体" panose="02010600030101010101" pitchFamily="2" charset="-122"/>
                          <a:cs typeface="Times New Roman" panose="02020603050405020304" pitchFamily="18" charset="0"/>
                        </a:rPr>
                        <a:t>＝</a:t>
                      </a:r>
                      <a:r>
                        <a:rPr kumimoji="0" lang="en-US" altLang="zh-CN" sz="2400" b="1" i="1" u="none" strike="noStrike" kern="1200" cap="none" spc="0" normalizeH="0" baseline="0" noProof="0" dirty="0" err="1">
                          <a:ln>
                            <a:noFill/>
                          </a:ln>
                          <a:solidFill>
                            <a:srgbClr val="000000"/>
                          </a:solidFill>
                          <a:effectLst/>
                          <a:uLnTx/>
                          <a:uFillTx/>
                          <a:latin typeface="Times New Roman" panose="02020603050405020304" pitchFamily="18" charset="0"/>
                          <a:ea typeface="宋体" panose="02010600030101010101" pitchFamily="2" charset="-122"/>
                          <a:cs typeface="+mn-cs"/>
                        </a:rPr>
                        <a:t>h</a:t>
                      </a:r>
                      <a:r>
                        <a:rPr kumimoji="0" lang="en-US" altLang="zh-CN" sz="2400" b="1" i="0" u="none" strike="noStrike" kern="1200" cap="none" spc="0" normalizeH="0" baseline="0" noProof="0" dirty="0" err="1">
                          <a:ln>
                            <a:noFill/>
                          </a:ln>
                          <a:solidFill>
                            <a:srgbClr val="000000"/>
                          </a:solidFill>
                          <a:effectLst/>
                          <a:uLnTx/>
                          <a:uFillTx/>
                          <a:latin typeface="Times New Roman" panose="02020603050405020304" pitchFamily="18" charset="0"/>
                          <a:ea typeface="宋体" panose="02010600030101010101" pitchFamily="2" charset="-122"/>
                          <a:cs typeface="+mn-cs"/>
                        </a:rPr>
                        <a:t>ν</a:t>
                      </a: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ν</a:t>
                      </a: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楷体" panose="02010609060101010101" pitchFamily="49" charset="-122"/>
                          <a:cs typeface="Times New Roman" panose="02020603050405020304" pitchFamily="18" charset="0"/>
                        </a:rPr>
                        <a:t>为光子的频率</a:t>
                      </a: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其大小由光的频率决定</a:t>
                      </a:r>
                      <a:r>
                        <a:rPr kumimoji="0" lang="en-US" altLang="zh-CN" sz="2400" b="1" i="0" u="none" strike="noStrike" kern="1200" cap="none" spc="0" normalizeH="0" baseline="0" noProof="0" dirty="0">
                          <a:ln>
                            <a:noFill/>
                          </a:ln>
                          <a:solidFill>
                            <a:srgbClr val="000000"/>
                          </a:solidFill>
                          <a:effectLst/>
                          <a:uLnTx/>
                          <a:uFillTx/>
                          <a:latin typeface="宋体" panose="02010600030101010101" pitchFamily="2" charset="-122"/>
                          <a:ea typeface="+mn-ea"/>
                          <a:cs typeface="Times New Roman" panose="02020603050405020304" pitchFamily="18" charset="0"/>
                        </a:rPr>
                        <a:t>.</a:t>
                      </a: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入射光的强度指单位时间内照射到金属表面单位面积上的总能量</a:t>
                      </a:r>
                      <a:r>
                        <a:rPr kumimoji="0" lang="en-US" altLang="zh-CN" sz="2400" b="1" i="0" u="none" strike="noStrike" kern="1200" cap="none" spc="0" normalizeH="0" baseline="0" noProof="0" dirty="0">
                          <a:ln>
                            <a:noFill/>
                          </a:ln>
                          <a:solidFill>
                            <a:srgbClr val="000000"/>
                          </a:solidFill>
                          <a:effectLst/>
                          <a:uLnTx/>
                          <a:uFillTx/>
                          <a:latin typeface="宋体" panose="02010600030101010101" pitchFamily="2" charset="-122"/>
                          <a:ea typeface="+mn-ea"/>
                          <a:cs typeface="Times New Roman" panose="02020603050405020304" pitchFamily="18" charset="0"/>
                        </a:rPr>
                        <a:t>.</a:t>
                      </a: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对于频率相同的入射光</a:t>
                      </a: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400" b="1" i="0" u="none" strike="noStrike" kern="1200" cap="none" spc="0" normalizeH="0" baseline="0" noProof="0" dirty="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入射光的强度等于单位时间内照射到金属表面单位面积上的光子能量与入射光子数的乘积</a:t>
                      </a:r>
                      <a:endParaRPr kumimoji="0" lang="zh-CN" alt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685434685"/>
                  </a:ext>
                </a:extLst>
              </a:tr>
              <a:tr h="852308">
                <a:tc>
                  <a:txBody>
                    <a:bodyPr/>
                    <a:lstStyle/>
                    <a:p>
                      <a:pPr algn="ctr" hangingPunct="0">
                        <a:lnSpc>
                          <a:spcPct val="13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入射光的强度</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vMerge="1">
                  <a:txBody>
                    <a:bodyPr/>
                    <a:lstStyle/>
                    <a:p>
                      <a:pPr algn="just" hangingPunct="0">
                        <a:lnSpc>
                          <a:spcPct val="150000"/>
                        </a:lnSpc>
                        <a:buNone/>
                        <a:tabLst>
                          <a:tab pos="585089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193179299"/>
                  </a:ext>
                </a:extLst>
              </a:tr>
            </a:tbl>
          </a:graphicData>
        </a:graphic>
      </p:graphicFrame>
    </p:spTree>
    <p:extLst>
      <p:ext uri="{BB962C8B-B14F-4D97-AF65-F5344CB8AC3E}">
        <p14:creationId xmlns:p14="http://schemas.microsoft.com/office/powerpoint/2010/main" val="4080879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8899E1-68F9-0F79-9BA9-14DDEED95AA9}"/>
            </a:ext>
          </a:extLst>
        </p:cNvPr>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AA8F65AC-3AFB-1A08-2B12-88EA4D935DFE}"/>
              </a:ext>
            </a:extLst>
          </p:cNvPr>
          <p:cNvGraphicFramePr>
            <a:graphicFrameLocks noGrp="1"/>
          </p:cNvGraphicFramePr>
          <p:nvPr>
            <p:extLst>
              <p:ext uri="{D42A27DB-BD31-4B8C-83A1-F6EECF244321}">
                <p14:modId xmlns:p14="http://schemas.microsoft.com/office/powerpoint/2010/main" val="2685359978"/>
              </p:ext>
            </p:extLst>
          </p:nvPr>
        </p:nvGraphicFramePr>
        <p:xfrm>
          <a:off x="343712" y="988299"/>
          <a:ext cx="11485847" cy="3810514"/>
        </p:xfrm>
        <a:graphic>
          <a:graphicData uri="http://schemas.openxmlformats.org/drawingml/2006/table">
            <a:tbl>
              <a:tblPr firstRow="1" firstCol="1" bandRow="1"/>
              <a:tblGrid>
                <a:gridCol w="1935070">
                  <a:extLst>
                    <a:ext uri="{9D8B030D-6E8A-4147-A177-3AD203B41FA5}">
                      <a16:colId xmlns:a16="http://schemas.microsoft.com/office/drawing/2014/main" val="1139686203"/>
                    </a:ext>
                  </a:extLst>
                </a:gridCol>
                <a:gridCol w="9550777">
                  <a:extLst>
                    <a:ext uri="{9D8B030D-6E8A-4147-A177-3AD203B41FA5}">
                      <a16:colId xmlns:a16="http://schemas.microsoft.com/office/drawing/2014/main" val="3672499562"/>
                    </a:ext>
                  </a:extLst>
                </a:gridCol>
              </a:tblGrid>
              <a:tr h="504146">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两组对比概念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3037823654"/>
                  </a:ext>
                </a:extLst>
              </a:tr>
              <a:tr h="749444">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rowSpan="2">
                  <a:txBody>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金属板中飞出的光电子到达阳极</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回路中便产生光电流</a:t>
                      </a:r>
                      <a:r>
                        <a:rPr lang="en-US" altLang="zh-CN" sz="2400" b="1" dirty="0">
                          <a:solidFill>
                            <a:srgbClr val="000000"/>
                          </a:solidFill>
                          <a:effectLst/>
                          <a:latin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随着所加正向电压的增大</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光电流增大</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最终光电流趋于一个饱和值</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这个饱和值是饱和电流</a:t>
                      </a:r>
                      <a:r>
                        <a:rPr lang="en-US" altLang="zh-CN" sz="2400" b="1" dirty="0">
                          <a:solidFill>
                            <a:srgbClr val="000000"/>
                          </a:solidFill>
                          <a:effectLst/>
                          <a:latin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在一定的光照条件下</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饱和电流与所加电压大小无关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09950653"/>
                  </a:ext>
                </a:extLst>
              </a:tr>
              <a:tr h="852308">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饱和电流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vMerge="1">
                  <a:txBody>
                    <a:bodyPr/>
                    <a:lstStyle/>
                    <a:p>
                      <a:pPr algn="just" hangingPunct="0">
                        <a:lnSpc>
                          <a:spcPct val="150000"/>
                        </a:lnSpc>
                        <a:buNone/>
                        <a:tabLst>
                          <a:tab pos="585089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tc>
                <a:extLst>
                  <a:ext uri="{0D108BD9-81ED-4DB2-BD59-A6C34878D82A}">
                    <a16:rowId xmlns:a16="http://schemas.microsoft.com/office/drawing/2014/main" val="4226070483"/>
                  </a:ext>
                </a:extLst>
              </a:tr>
              <a:tr h="852308">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光的强度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rowSpan="2">
                  <a:txBody>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饱和电流与入射光强度成正比的规律是对频率相同的光照射金属产生光电效应而言的</a:t>
                      </a:r>
                      <a:r>
                        <a:rPr lang="en-US" altLang="zh-CN" sz="2400" b="1" dirty="0">
                          <a:solidFill>
                            <a:srgbClr val="000000"/>
                          </a:solidFill>
                          <a:effectLst/>
                          <a:latin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对于不同频率的光</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由于光子的能量不同</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饱和电流与入射光强度之间没有简单的正比关系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75573898"/>
                  </a:ext>
                </a:extLst>
              </a:tr>
              <a:tr h="852308">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饱和电流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vMerge="1">
                  <a:txBody>
                    <a:bodyPr/>
                    <a:lstStyle/>
                    <a:p>
                      <a:pPr algn="just" hangingPunct="0">
                        <a:lnSpc>
                          <a:spcPct val="150000"/>
                        </a:lnSpc>
                        <a:buNone/>
                        <a:tabLst>
                          <a:tab pos="585089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90" marR="51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619049082"/>
                  </a:ext>
                </a:extLst>
              </a:tr>
            </a:tbl>
          </a:graphicData>
        </a:graphic>
      </p:graphicFrame>
    </p:spTree>
    <p:extLst>
      <p:ext uri="{BB962C8B-B14F-4D97-AF65-F5344CB8AC3E}">
        <p14:creationId xmlns:p14="http://schemas.microsoft.com/office/powerpoint/2010/main" val="235141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9970"/>
            <a:ext cx="957962" cy="338629"/>
          </a:xfrm>
          <a:prstGeom prst="rect">
            <a:avLst/>
          </a:prstGeom>
        </p:spPr>
      </p:pic>
      <mc:AlternateContent xmlns:mc="http://schemas.openxmlformats.org/markup-compatibility/2006" xmlns:a14="http://schemas.microsoft.com/office/drawing/2010/main">
        <mc:Choice Requires="a14">
          <p:sp>
            <p:nvSpPr>
              <p:cNvPr id="6" name="内容占位符 1"/>
              <p:cNvSpPr>
                <a:spLocks noGrp="1"/>
              </p:cNvSpPr>
              <p:nvPr>
                <p:ph idx="1"/>
              </p:nvPr>
            </p:nvSpPr>
            <p:spPr>
              <a:xfrm>
                <a:off x="360854" y="1349821"/>
                <a:ext cx="11485848" cy="5064848"/>
              </a:xfrm>
            </p:spPr>
            <p:txBody>
              <a:bodyPr/>
              <a:lstStyle/>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光电子的初动能范围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是光电子的最大初动能，就某个光电子而言，其离开金属时剩余动能大小理论上可以是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范围内的任何数值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光电效应方程实质上是能量守恒方程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能量为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的光子被电子所吸收，电子用这些能量中的一部分来脱离金属，剩余的就是电子离开金属表面时的动能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如果脱离金属做功最少为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，则电子离开金属表面时动能最大为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，根据能量守恒定律可知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光电效应方程包含产生光电效应的条件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若发生光电效应，则光电子的最大初动能必须大于零，即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，亦即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恰好是光电效应的截止频率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a:spLocks noGrp="1" noRot="1" noChangeAspect="1" noMove="1" noResize="1" noEditPoints="1" noAdjustHandles="1" noChangeArrowheads="1" noChangeShapeType="1" noTextEdit="1"/>
              </p:cNvSpPr>
              <p:nvPr>
                <p:ph idx="1"/>
              </p:nvPr>
            </p:nvSpPr>
            <p:spPr>
              <a:xfrm>
                <a:off x="360854" y="1349821"/>
                <a:ext cx="11485848" cy="5064848"/>
              </a:xfrm>
              <a:blipFill>
                <a:blip r:embed="rId3"/>
                <a:stretch>
                  <a:fillRect l="-796" t="-120" r="-849" b="-120"/>
                </a:stretch>
              </a:blipFill>
            </p:spPr>
            <p:txBody>
              <a:bodyPr/>
              <a:lstStyle/>
              <a:p>
                <a:r>
                  <a:rPr lang="zh-CN" altLang="en-US">
                    <a:noFill/>
                  </a:rPr>
                  <a:t> </a:t>
                </a:r>
              </a:p>
            </p:txBody>
          </p:sp>
        </mc:Fallback>
      </mc:AlternateContent>
      <p:sp>
        <p:nvSpPr>
          <p:cNvPr id="7" name="矩形 6"/>
          <p:cNvSpPr/>
          <p:nvPr/>
        </p:nvSpPr>
        <p:spPr>
          <a:xfrm>
            <a:off x="1318816" y="746118"/>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光电效应方程的理解与应用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9324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我国中微子探测实验利用光电管把光信号转换为电信号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分别是光电管的阳极和阴极，加在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之间的电压为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现将发光功率为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的激光器发出的频率为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的光全部照射在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上，回路中形成电流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已知阴极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材料的逸出功为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，普朗克常量为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，电子电荷量为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08883"/>
            <a:ext cx="935685" cy="320804"/>
          </a:xfrm>
          <a:prstGeom prst="rect">
            <a:avLst/>
          </a:prstGeom>
        </p:spPr>
      </p:pic>
      <p:pic>
        <p:nvPicPr>
          <p:cNvPr id="4" name="gh49.jpg" descr="id:2147492123;FounderCES">
            <a:extLst>
              <a:ext uri="{FF2B5EF4-FFF2-40B4-BE49-F238E27FC236}">
                <a16:creationId xmlns:a16="http://schemas.microsoft.com/office/drawing/2014/main" id="{5C226F94-DA37-5272-3B62-2C31C6E3C6BE}"/>
              </a:ext>
            </a:extLst>
          </p:cNvPr>
          <p:cNvPicPr>
            <a:picLocks noChangeAspect="1"/>
          </p:cNvPicPr>
          <p:nvPr/>
        </p:nvPicPr>
        <p:blipFill>
          <a:blip r:embed="rId3"/>
          <a:stretch>
            <a:fillRect/>
          </a:stretch>
        </p:blipFill>
        <p:spPr>
          <a:xfrm>
            <a:off x="4663328" y="3140968"/>
            <a:ext cx="2863755" cy="2066108"/>
          </a:xfrm>
          <a:prstGeom prst="rect">
            <a:avLst/>
          </a:prstGeom>
        </p:spPr>
      </p:pic>
    </p:spTree>
    <p:extLst>
      <p:ext uri="{BB962C8B-B14F-4D97-AF65-F5344CB8AC3E}">
        <p14:creationId xmlns:p14="http://schemas.microsoft.com/office/powerpoint/2010/main" val="2191138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2194A33-AFFA-99DF-9360-D05B7FCDE219}"/>
              </a:ext>
            </a:extLst>
          </p:cNvPr>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）求光电子到达阳极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时的最大动能</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CC71F817-C88D-9A5D-739C-C04DCD0B04E5}"/>
              </a:ext>
            </a:extLst>
          </p:cNvPr>
          <p:cNvSpPr txBox="1">
            <a:spLocks/>
          </p:cNvSpPr>
          <p:nvPr/>
        </p:nvSpPr>
        <p:spPr bwMode="auto">
          <a:xfrm>
            <a:off x="360854" y="1334775"/>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u="wavy" dirty="0">
                <a:solidFill>
                  <a:srgbClr val="000000"/>
                </a:solidFill>
                <a:uFill>
                  <a:solidFill>
                    <a:srgbClr val="00ADEE"/>
                  </a:solidFill>
                </a:uFill>
                <a:latin typeface="Times New Roman" panose="02020603050405020304" pitchFamily="18" charset="0"/>
                <a:ea typeface="楷体" panose="02010609060101010101" pitchFamily="49" charset="-122"/>
                <a:cs typeface="Times New Roman" panose="02020603050405020304" pitchFamily="18" charset="0"/>
              </a:rPr>
              <a:t>根据光电效应方程可知</a:t>
            </a:r>
            <a:r>
              <a:rPr lang="zh-CN" altLang="zh-CN" b="1" u="wavy" dirty="0">
                <a:solidFill>
                  <a:srgbClr val="000000"/>
                </a:solidFill>
                <a:uFill>
                  <a:solidFill>
                    <a:srgbClr val="00ADEE"/>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DEE"/>
                  </a:solidFill>
                </a:uFill>
                <a:latin typeface="Times New Roman" panose="02020603050405020304" pitchFamily="18" charset="0"/>
                <a:ea typeface="楷体" panose="02010609060101010101" pitchFamily="49" charset="-122"/>
                <a:cs typeface="Times New Roman" panose="02020603050405020304" pitchFamily="18" charset="0"/>
              </a:rPr>
              <a:t>光电子的最大初功能</a:t>
            </a:r>
            <a:r>
              <a:rPr lang="en-US" altLang="zh-CN" b="1" i="1" u="wavy" dirty="0">
                <a:solidFill>
                  <a:srgbClr val="000000"/>
                </a:solidFill>
                <a:uFill>
                  <a:solidFill>
                    <a:srgbClr val="00ADEE"/>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u="wavy" baseline="-25000" dirty="0">
                <a:solidFill>
                  <a:srgbClr val="000000"/>
                </a:solidFill>
                <a:uFill>
                  <a:solidFill>
                    <a:srgbClr val="00ADEE"/>
                  </a:solidFill>
                </a:uFill>
                <a:latin typeface="Times New Roman" panose="02020603050405020304" pitchFamily="18" charset="0"/>
                <a:ea typeface="宋体" panose="02010600030101010101" pitchFamily="2" charset="-122"/>
                <a:cs typeface="Times New Roman" panose="02020603050405020304" pitchFamily="18" charset="0"/>
              </a:rPr>
              <a:t>k0</a:t>
            </a:r>
            <a:r>
              <a:rPr lang="zh-CN" altLang="zh-CN" b="1" u="wavy" dirty="0">
                <a:solidFill>
                  <a:srgbClr val="000000"/>
                </a:solidFill>
                <a:uFill>
                  <a:solidFill>
                    <a:srgbClr val="00ADEE"/>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err="1">
                <a:solidFill>
                  <a:srgbClr val="000000"/>
                </a:solidFill>
                <a:uFill>
                  <a:solidFill>
                    <a:srgbClr val="00ADEE"/>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u="wavy" dirty="0" err="1">
                <a:solidFill>
                  <a:srgbClr val="000000"/>
                </a:solidFill>
                <a:uFill>
                  <a:solidFill>
                    <a:srgbClr val="00ADEE"/>
                  </a:solidFill>
                </a:u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u="wavy" dirty="0">
                <a:solidFill>
                  <a:srgbClr val="000000"/>
                </a:solidFill>
                <a:uFill>
                  <a:solidFill>
                    <a:srgbClr val="00ADEE"/>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a:solidFill>
                  <a:srgbClr val="000000"/>
                </a:solidFill>
                <a:uFill>
                  <a:solidFill>
                    <a:srgbClr val="00ADEE"/>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u="wavy" baseline="-25000" dirty="0">
                <a:solidFill>
                  <a:srgbClr val="000000"/>
                </a:solidFill>
                <a:uFill>
                  <a:solidFill>
                    <a:srgbClr val="00ADEE"/>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dirty="0">
                <a:solidFill>
                  <a:srgbClr val="000000"/>
                </a:solidFill>
                <a:uFill>
                  <a:solidFill>
                    <a:srgbClr val="00ADEE"/>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tabLst>
                <a:tab pos="5850890" algn="l"/>
              </a:tabLs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逸出的电子在电场中加速向阳极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根据动能定理有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EECAE544-C96D-B4FF-3CB1-B4B84292512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1532383"/>
            <a:ext cx="722448" cy="296719"/>
          </a:xfrm>
          <a:prstGeom prst="rect">
            <a:avLst/>
          </a:prstGeom>
        </p:spPr>
      </p:pic>
      <p:pic>
        <p:nvPicPr>
          <p:cNvPr id="5" name="箭头右.eps" descr="id:2147492137;FounderCES">
            <a:extLst>
              <a:ext uri="{FF2B5EF4-FFF2-40B4-BE49-F238E27FC236}">
                <a16:creationId xmlns:a16="http://schemas.microsoft.com/office/drawing/2014/main" id="{2C3DD7D4-9CA9-FF9F-2B61-8223490D7F15}"/>
              </a:ext>
            </a:extLst>
          </p:cNvPr>
          <p:cNvPicPr>
            <a:picLocks noChangeAspect="1"/>
          </p:cNvPicPr>
          <p:nvPr/>
        </p:nvPicPr>
        <p:blipFill>
          <a:blip r:embed="rId3"/>
          <a:stretch>
            <a:fillRect/>
          </a:stretch>
        </p:blipFill>
        <p:spPr>
          <a:xfrm>
            <a:off x="1270670" y="1853160"/>
            <a:ext cx="370899" cy="292740"/>
          </a:xfrm>
          <a:prstGeom prst="rect">
            <a:avLst/>
          </a:prstGeom>
        </p:spPr>
      </p:pic>
      <p:sp>
        <p:nvSpPr>
          <p:cNvPr id="9" name="文本框 8">
            <a:extLst>
              <a:ext uri="{FF2B5EF4-FFF2-40B4-BE49-F238E27FC236}">
                <a16:creationId xmlns:a16="http://schemas.microsoft.com/office/drawing/2014/main" id="{B3F0421F-2048-A1CA-CA36-026D5C30A3FC}"/>
              </a:ext>
            </a:extLst>
          </p:cNvPr>
          <p:cNvSpPr txBox="1"/>
          <p:nvPr/>
        </p:nvSpPr>
        <p:spPr>
          <a:xfrm>
            <a:off x="1615972" y="1829102"/>
            <a:ext cx="10230729" cy="1130246"/>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6EC0"/>
                </a:solidFill>
                <a:effectLst/>
                <a:latin typeface="Times New Roman" panose="02020603050405020304" pitchFamily="18" charset="0"/>
                <a:ea typeface="楷体" panose="02010609060101010101" pitchFamily="49" charset="-122"/>
                <a:cs typeface="Times New Roman" panose="02020603050405020304" pitchFamily="18" charset="0"/>
              </a:rPr>
              <a:t>从阴极</a:t>
            </a:r>
            <a:r>
              <a:rPr lang="en-US" altLang="zh-CN" sz="2400" b="1" dirty="0">
                <a:solidFill>
                  <a:srgbClr val="006EC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400" b="1" dirty="0">
                <a:solidFill>
                  <a:srgbClr val="006EC0"/>
                </a:solidFill>
                <a:effectLst/>
                <a:latin typeface="Times New Roman" panose="02020603050405020304" pitchFamily="18" charset="0"/>
                <a:ea typeface="楷体" panose="02010609060101010101" pitchFamily="49" charset="-122"/>
                <a:cs typeface="Times New Roman" panose="02020603050405020304" pitchFamily="18" charset="0"/>
              </a:rPr>
              <a:t>逸出的所有光电子中</a:t>
            </a:r>
            <a:r>
              <a:rPr lang="zh-CN" altLang="zh-CN" sz="2400" b="1" dirty="0">
                <a:solidFill>
                  <a:srgbClr val="006EC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6EC0"/>
                </a:solidFill>
                <a:effectLst/>
                <a:latin typeface="Times New Roman" panose="02020603050405020304" pitchFamily="18" charset="0"/>
                <a:ea typeface="楷体" panose="02010609060101010101" pitchFamily="49" charset="-122"/>
                <a:cs typeface="Times New Roman" panose="02020603050405020304" pitchFamily="18" charset="0"/>
              </a:rPr>
              <a:t>具有最大初动能的光电子到达阳极</a:t>
            </a:r>
            <a:r>
              <a:rPr lang="en-US" altLang="zh-CN" sz="2400" b="1" dirty="0">
                <a:solidFill>
                  <a:srgbClr val="006EC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dirty="0">
                <a:solidFill>
                  <a:srgbClr val="006EC0"/>
                </a:solidFill>
                <a:effectLst/>
                <a:latin typeface="Times New Roman" panose="02020603050405020304" pitchFamily="18" charset="0"/>
                <a:ea typeface="楷体" panose="02010609060101010101" pitchFamily="49" charset="-122"/>
                <a:cs typeface="Times New Roman" panose="02020603050405020304" pitchFamily="18" charset="0"/>
              </a:rPr>
              <a:t>时的动能最大</a:t>
            </a:r>
            <a:r>
              <a:rPr lang="en-US" altLang="zh-CN" sz="2400" b="1" dirty="0">
                <a:solidFill>
                  <a:srgbClr val="006EC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文本框 9">
            <a:extLst>
              <a:ext uri="{FF2B5EF4-FFF2-40B4-BE49-F238E27FC236}">
                <a16:creationId xmlns:a16="http://schemas.microsoft.com/office/drawing/2014/main" id="{D522D233-835A-921B-B9BC-75D566E4E099}"/>
              </a:ext>
            </a:extLst>
          </p:cNvPr>
          <p:cNvSpPr txBox="1"/>
          <p:nvPr/>
        </p:nvSpPr>
        <p:spPr>
          <a:xfrm>
            <a:off x="360854" y="4649233"/>
            <a:ext cx="3214072" cy="576248"/>
          </a:xfrm>
          <a:prstGeom prst="rect">
            <a:avLst/>
          </a:prstGeom>
          <a:noFill/>
        </p:spPr>
        <p:txBody>
          <a:bodyPr wrap="square">
            <a:spAutoFit/>
          </a:bodyPr>
          <a:lstStyle/>
          <a:p>
            <a:pPr algn="just">
              <a:lnSpc>
                <a:spcPct val="15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dirty="0" err="1">
                <a:solidFill>
                  <a:srgbClr val="000000"/>
                </a:solidFill>
              </a:rPr>
              <a:t>eU</a:t>
            </a:r>
            <a:r>
              <a:rPr lang="zh-CN" altLang="zh-CN" sz="2400" dirty="0">
                <a:solidFill>
                  <a:srgbClr val="000000"/>
                </a:solidFill>
                <a:cs typeface="Times New Roman" panose="02020603050405020304" pitchFamily="18" charset="0"/>
              </a:rPr>
              <a:t>＋</a:t>
            </a:r>
            <a:r>
              <a:rPr lang="en-US" altLang="zh-CN" sz="2400" i="1" dirty="0" err="1">
                <a:solidFill>
                  <a:srgbClr val="000000"/>
                </a:solidFill>
              </a:rPr>
              <a:t>h</a:t>
            </a:r>
            <a:r>
              <a:rPr lang="en-US" altLang="zh-CN" sz="2400" dirty="0" err="1">
                <a:solidFill>
                  <a:srgbClr val="000000"/>
                </a:solidFill>
              </a:rPr>
              <a:t>ν</a:t>
            </a:r>
            <a:r>
              <a:rPr lang="zh-CN" altLang="zh-CN" sz="2400" dirty="0">
                <a:solidFill>
                  <a:srgbClr val="000000"/>
                </a:solidFill>
                <a:cs typeface="Times New Roman" panose="02020603050405020304" pitchFamily="18" charset="0"/>
              </a:rPr>
              <a:t>－</a:t>
            </a:r>
            <a:r>
              <a:rPr lang="en-US" altLang="zh-CN" sz="2400" i="1" dirty="0">
                <a:solidFill>
                  <a:srgbClr val="000000"/>
                </a:solidFill>
              </a:rPr>
              <a:t>W</a:t>
            </a:r>
            <a:r>
              <a:rPr lang="en-US" altLang="zh-CN" sz="2400" baseline="-25000" dirty="0">
                <a:solidFill>
                  <a:srgbClr val="000000"/>
                </a:solidFill>
              </a:rPr>
              <a:t>0</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a:extLst>
              <a:ext uri="{FF2B5EF4-FFF2-40B4-BE49-F238E27FC236}">
                <a16:creationId xmlns:a16="http://schemas.microsoft.com/office/drawing/2014/main" id="{01D49F4D-708E-2A8C-0552-528123BB8A6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4817226"/>
            <a:ext cx="748347" cy="309661"/>
          </a:xfrm>
          <a:prstGeom prst="rect">
            <a:avLst/>
          </a:prstGeom>
        </p:spPr>
      </p:pic>
      <p:pic>
        <p:nvPicPr>
          <p:cNvPr id="12" name="gh49.jpg" descr="id:2147492123;FounderCES">
            <a:extLst>
              <a:ext uri="{FF2B5EF4-FFF2-40B4-BE49-F238E27FC236}">
                <a16:creationId xmlns:a16="http://schemas.microsoft.com/office/drawing/2014/main" id="{F201E136-42E2-AE7B-B07F-B1B78C616A3C}"/>
              </a:ext>
            </a:extLst>
          </p:cNvPr>
          <p:cNvPicPr>
            <a:picLocks noChangeAspect="1"/>
          </p:cNvPicPr>
          <p:nvPr/>
        </p:nvPicPr>
        <p:blipFill>
          <a:blip r:embed="rId5"/>
          <a:stretch>
            <a:fillRect/>
          </a:stretch>
        </p:blipFill>
        <p:spPr>
          <a:xfrm>
            <a:off x="7031310" y="2924129"/>
            <a:ext cx="2863755" cy="2066108"/>
          </a:xfrm>
          <a:prstGeom prst="rect">
            <a:avLst/>
          </a:prstGeom>
        </p:spPr>
      </p:pic>
    </p:spTree>
    <p:extLst>
      <p:ext uri="{BB962C8B-B14F-4D97-AF65-F5344CB8AC3E}">
        <p14:creationId xmlns:p14="http://schemas.microsoft.com/office/powerpoint/2010/main" val="318688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0" name="内容占位符 1"/>
          <p:cNvSpPr>
            <a:spLocks noGrp="1"/>
          </p:cNvSpPr>
          <p:nvPr>
            <p:ph idx="1"/>
          </p:nvPr>
        </p:nvSpPr>
        <p:spPr>
          <a:xfrm>
            <a:off x="360854" y="2150274"/>
            <a:ext cx="11485848" cy="1684244"/>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光电效应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照射到金属表面的光，能使金属中的电子从表面逸出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这个现象称为光电效应，这种电子常称为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光电子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光电效应的实验规律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0F38334-F435-8790-5F64-88633381F535}"/>
              </a:ext>
            </a:extLst>
          </p:cNvPr>
          <p:cNvSpPr>
            <a:spLocks noGrp="1"/>
          </p:cNvSpPr>
          <p:nvPr>
            <p:ph idx="1"/>
          </p:nvPr>
        </p:nvSpPr>
        <p:spPr>
          <a:xfrm>
            <a:off x="360854" y="746120"/>
            <a:ext cx="11485848" cy="1130246"/>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）若每入射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个光子会产生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个光电子，所有的光电子都能到达阳极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，求回路的电流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F0E40580-310D-A3BB-F4C5-187175386EDB}"/>
                  </a:ext>
                </a:extLst>
              </p:cNvPr>
              <p:cNvSpPr txBox="1">
                <a:spLocks/>
              </p:cNvSpPr>
              <p:nvPr/>
            </p:nvSpPr>
            <p:spPr bwMode="auto">
              <a:xfrm>
                <a:off x="360854" y="1822626"/>
                <a:ext cx="11485848" cy="34065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时间内到达阴极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上的光子数量为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时间内逸出电子个数为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回路的电流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𝒂𝒆</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𝑷𝒆</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𝑵𝒉</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𝝂</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F0E40580-310D-A3BB-F4C5-187175386EDB}"/>
                  </a:ext>
                </a:extLst>
              </p:cNvPr>
              <p:cNvSpPr txBox="1">
                <a:spLocks noRot="1" noChangeAspect="1" noMove="1" noResize="1" noEditPoints="1" noAdjustHandles="1" noChangeArrowheads="1" noChangeShapeType="1" noTextEdit="1"/>
              </p:cNvSpPr>
              <p:nvPr/>
            </p:nvSpPr>
            <p:spPr bwMode="auto">
              <a:xfrm>
                <a:off x="360854" y="1822626"/>
                <a:ext cx="11485848" cy="3406574"/>
              </a:xfrm>
              <a:prstGeom prst="rect">
                <a:avLst/>
              </a:prstGeom>
              <a:blipFill>
                <a:blip r:embed="rId2"/>
                <a:stretch>
                  <a:fillRect l="-796" b="-7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CCABA082-0ADE-8EFE-166C-DD5544359FB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2020234"/>
            <a:ext cx="722448" cy="296719"/>
          </a:xfrm>
          <a:prstGeom prst="rect">
            <a:avLst/>
          </a:prstGeom>
        </p:spPr>
      </p:pic>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13B31D0B-F12D-E656-7620-9BC117870224}"/>
                  </a:ext>
                </a:extLst>
              </p:cNvPr>
              <p:cNvSpPr txBox="1"/>
              <p:nvPr/>
            </p:nvSpPr>
            <p:spPr>
              <a:xfrm>
                <a:off x="360854" y="5193404"/>
                <a:ext cx="3214072" cy="823431"/>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𝑷𝒆</m:t>
                        </m:r>
                      </m:num>
                      <m:den>
                        <m:r>
                          <a:rPr lang="en-US" altLang="zh-CN" sz="2400" i="1">
                            <a:solidFill>
                              <a:srgbClr val="000000"/>
                            </a:solidFill>
                            <a:latin typeface="Cambria Math" panose="02040503050406030204" pitchFamily="18" charset="0"/>
                            <a:cs typeface="Times New Roman" panose="02020603050405020304" pitchFamily="18" charset="0"/>
                          </a:rPr>
                          <m:t>𝑵𝒉</m:t>
                        </m:r>
                        <m:r>
                          <a:rPr lang="en-US" altLang="zh-CN" sz="2400" i="1">
                            <a:solidFill>
                              <a:srgbClr val="000000"/>
                            </a:solidFill>
                            <a:latin typeface="Cambria Math" panose="02040503050406030204" pitchFamily="18" charset="0"/>
                            <a:cs typeface="Times New Roman" panose="02020603050405020304" pitchFamily="18" charset="0"/>
                          </a:rPr>
                          <m:t>𝝂</m:t>
                        </m:r>
                      </m:den>
                    </m:f>
                  </m:oMath>
                </a14:m>
                <a:endParaRPr lang="zh-CN" altLang="zh-CN" sz="1050" dirty="0">
                  <a:solidFill>
                    <a:srgbClr val="000000"/>
                  </a:solidFill>
                  <a:cs typeface="Times New Roman" panose="02020603050405020304" pitchFamily="18" charset="0"/>
                </a:endParaRPr>
              </a:p>
            </p:txBody>
          </p:sp>
        </mc:Choice>
        <mc:Fallback xmlns="">
          <p:sp>
            <p:nvSpPr>
              <p:cNvPr id="5" name="文本框 4">
                <a:extLst>
                  <a:ext uri="{FF2B5EF4-FFF2-40B4-BE49-F238E27FC236}">
                    <a16:creationId xmlns:a16="http://schemas.microsoft.com/office/drawing/2014/main" id="{13B31D0B-F12D-E656-7620-9BC117870224}"/>
                  </a:ext>
                </a:extLst>
              </p:cNvPr>
              <p:cNvSpPr txBox="1">
                <a:spLocks noRot="1" noChangeAspect="1" noMove="1" noResize="1" noEditPoints="1" noAdjustHandles="1" noChangeArrowheads="1" noChangeShapeType="1" noTextEdit="1"/>
              </p:cNvSpPr>
              <p:nvPr/>
            </p:nvSpPr>
            <p:spPr>
              <a:xfrm>
                <a:off x="360854" y="5193404"/>
                <a:ext cx="3214072" cy="823431"/>
              </a:xfrm>
              <a:prstGeom prst="rect">
                <a:avLst/>
              </a:prstGeom>
              <a:blipFill>
                <a:blip r:embed="rId4"/>
                <a:stretch>
                  <a:fillRect/>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FA90894D-8B5A-62EF-6FDC-1DF46DACA8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807" y="5572996"/>
            <a:ext cx="748347" cy="309661"/>
          </a:xfrm>
          <a:prstGeom prst="rect">
            <a:avLst/>
          </a:prstGeom>
        </p:spPr>
      </p:pic>
      <p:pic>
        <p:nvPicPr>
          <p:cNvPr id="7" name="gh49.jpg" descr="id:2147492123;FounderCES">
            <a:extLst>
              <a:ext uri="{FF2B5EF4-FFF2-40B4-BE49-F238E27FC236}">
                <a16:creationId xmlns:a16="http://schemas.microsoft.com/office/drawing/2014/main" id="{0CDE9F02-2AD9-611E-5FB1-63963A7359DA}"/>
              </a:ext>
            </a:extLst>
          </p:cNvPr>
          <p:cNvPicPr>
            <a:picLocks noChangeAspect="1"/>
          </p:cNvPicPr>
          <p:nvPr/>
        </p:nvPicPr>
        <p:blipFill>
          <a:blip r:embed="rId6"/>
          <a:stretch>
            <a:fillRect/>
          </a:stretch>
        </p:blipFill>
        <p:spPr>
          <a:xfrm>
            <a:off x="7031310" y="2924129"/>
            <a:ext cx="2863755" cy="2066108"/>
          </a:xfrm>
          <a:prstGeom prst="rect">
            <a:avLst/>
          </a:prstGeom>
        </p:spPr>
      </p:pic>
    </p:spTree>
    <p:extLst>
      <p:ext uri="{BB962C8B-B14F-4D97-AF65-F5344CB8AC3E}">
        <p14:creationId xmlns:p14="http://schemas.microsoft.com/office/powerpoint/2010/main" val="231795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7742"/>
            <a:ext cx="953507" cy="343085"/>
          </a:xfrm>
          <a:prstGeom prst="rect">
            <a:avLst/>
          </a:prstGeom>
        </p:spPr>
      </p:pic>
      <p:sp>
        <p:nvSpPr>
          <p:cNvPr id="6" name="矩形 5"/>
          <p:cNvSpPr/>
          <p:nvPr/>
        </p:nvSpPr>
        <p:spPr>
          <a:xfrm>
            <a:off x="1318816" y="746118"/>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光电效应的四类图像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8B7E93B4-A660-A781-0D5B-C6B33BCED3F2}"/>
              </a:ext>
            </a:extLst>
          </p:cNvPr>
          <p:cNvGraphicFramePr>
            <a:graphicFrameLocks noGrp="1"/>
          </p:cNvGraphicFramePr>
          <p:nvPr>
            <p:extLst>
              <p:ext uri="{D42A27DB-BD31-4B8C-83A1-F6EECF244321}">
                <p14:modId xmlns:p14="http://schemas.microsoft.com/office/powerpoint/2010/main" val="68796256"/>
              </p:ext>
            </p:extLst>
          </p:nvPr>
        </p:nvGraphicFramePr>
        <p:xfrm>
          <a:off x="360854" y="1412776"/>
          <a:ext cx="11485848" cy="4729545"/>
        </p:xfrm>
        <a:graphic>
          <a:graphicData uri="http://schemas.openxmlformats.org/drawingml/2006/table">
            <a:tbl>
              <a:tblPr firstRow="1" firstCol="1" bandRow="1"/>
              <a:tblGrid>
                <a:gridCol w="2566000">
                  <a:extLst>
                    <a:ext uri="{9D8B030D-6E8A-4147-A177-3AD203B41FA5}">
                      <a16:colId xmlns:a16="http://schemas.microsoft.com/office/drawing/2014/main" val="2992182565"/>
                    </a:ext>
                  </a:extLst>
                </a:gridCol>
                <a:gridCol w="2376264">
                  <a:extLst>
                    <a:ext uri="{9D8B030D-6E8A-4147-A177-3AD203B41FA5}">
                      <a16:colId xmlns:a16="http://schemas.microsoft.com/office/drawing/2014/main" val="3173985849"/>
                    </a:ext>
                  </a:extLst>
                </a:gridCol>
                <a:gridCol w="6543584">
                  <a:extLst>
                    <a:ext uri="{9D8B030D-6E8A-4147-A177-3AD203B41FA5}">
                      <a16:colId xmlns:a16="http://schemas.microsoft.com/office/drawing/2014/main" val="1729091874"/>
                    </a:ext>
                  </a:extLst>
                </a:gridCol>
              </a:tblGrid>
              <a:tr h="458606">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599" marR="3159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图线形状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由图线直接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间接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得到的信息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599" marR="3159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1000976950"/>
                  </a:ext>
                </a:extLst>
              </a:tr>
              <a:tr h="2033678">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最大初动能</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与入射光频率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的关系图像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599" marR="3159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截止频率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轴交点的横坐标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逸出功</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轴交点纵坐标的绝对值</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普朗克常量</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图线的斜率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599" marR="3159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170047004"/>
                  </a:ext>
                </a:extLst>
              </a:tr>
              <a:tr h="2033678">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入射光频率相同、强度不同时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的关系图像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599" marR="3159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遏止电压</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图线与</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轴交点的横坐标</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饱和光电流</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光电流的最大值</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光电子最大初动能</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eU</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599" marR="3159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14122018"/>
                  </a:ext>
                </a:extLst>
              </a:tr>
            </a:tbl>
          </a:graphicData>
        </a:graphic>
      </p:graphicFrame>
      <p:pic>
        <p:nvPicPr>
          <p:cNvPr id="7" name="kb78.eps">
            <a:extLst>
              <a:ext uri="{FF2B5EF4-FFF2-40B4-BE49-F238E27FC236}">
                <a16:creationId xmlns:a16="http://schemas.microsoft.com/office/drawing/2014/main" id="{75BC7A50-8329-669B-FF25-B8331969C703}"/>
              </a:ext>
            </a:extLst>
          </p:cNvPr>
          <p:cNvPicPr>
            <a:picLocks noChangeAspect="1"/>
          </p:cNvPicPr>
          <p:nvPr/>
        </p:nvPicPr>
        <p:blipFill>
          <a:blip r:embed="rId3"/>
          <a:stretch>
            <a:fillRect/>
          </a:stretch>
        </p:blipFill>
        <p:spPr>
          <a:xfrm>
            <a:off x="3214886" y="2178230"/>
            <a:ext cx="1872208" cy="1602458"/>
          </a:xfrm>
          <a:prstGeom prst="rect">
            <a:avLst/>
          </a:prstGeom>
        </p:spPr>
      </p:pic>
      <p:pic>
        <p:nvPicPr>
          <p:cNvPr id="8" name="kb79.eps">
            <a:extLst>
              <a:ext uri="{FF2B5EF4-FFF2-40B4-BE49-F238E27FC236}">
                <a16:creationId xmlns:a16="http://schemas.microsoft.com/office/drawing/2014/main" id="{1C7992F6-39A0-4B6B-5641-6821C3FED68A}"/>
              </a:ext>
            </a:extLst>
          </p:cNvPr>
          <p:cNvPicPr>
            <a:picLocks noChangeAspect="1"/>
          </p:cNvPicPr>
          <p:nvPr/>
        </p:nvPicPr>
        <p:blipFill>
          <a:blip r:embed="rId4"/>
          <a:stretch>
            <a:fillRect/>
          </a:stretch>
        </p:blipFill>
        <p:spPr>
          <a:xfrm>
            <a:off x="3214886" y="4293096"/>
            <a:ext cx="1813884" cy="1657867"/>
          </a:xfrm>
          <a:prstGeom prst="rect">
            <a:avLst/>
          </a:prstGeom>
        </p:spPr>
      </p:pic>
    </p:spTree>
    <p:extLst>
      <p:ext uri="{BB962C8B-B14F-4D97-AF65-F5344CB8AC3E}">
        <p14:creationId xmlns:p14="http://schemas.microsoft.com/office/powerpoint/2010/main" val="36246524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691097CD-D763-972F-D46F-6FBF742D9977}"/>
              </a:ext>
            </a:extLst>
          </p:cNvPr>
          <p:cNvGraphicFramePr>
            <a:graphicFrameLocks noGrp="1"/>
          </p:cNvGraphicFramePr>
          <p:nvPr>
            <p:extLst>
              <p:ext uri="{D42A27DB-BD31-4B8C-83A1-F6EECF244321}">
                <p14:modId xmlns:p14="http://schemas.microsoft.com/office/powerpoint/2010/main" val="1471705251"/>
              </p:ext>
            </p:extLst>
          </p:nvPr>
        </p:nvGraphicFramePr>
        <p:xfrm>
          <a:off x="360854" y="908720"/>
          <a:ext cx="11485848" cy="4638068"/>
        </p:xfrm>
        <a:graphic>
          <a:graphicData uri="http://schemas.openxmlformats.org/drawingml/2006/table">
            <a:tbl>
              <a:tblPr firstRow="1" firstCol="1" bandRow="1"/>
              <a:tblGrid>
                <a:gridCol w="2349976">
                  <a:extLst>
                    <a:ext uri="{9D8B030D-6E8A-4147-A177-3AD203B41FA5}">
                      <a16:colId xmlns:a16="http://schemas.microsoft.com/office/drawing/2014/main" val="2992182565"/>
                    </a:ext>
                  </a:extLst>
                </a:gridCol>
                <a:gridCol w="2160240">
                  <a:extLst>
                    <a:ext uri="{9D8B030D-6E8A-4147-A177-3AD203B41FA5}">
                      <a16:colId xmlns:a16="http://schemas.microsoft.com/office/drawing/2014/main" val="3173985849"/>
                    </a:ext>
                  </a:extLst>
                </a:gridCol>
                <a:gridCol w="6975632">
                  <a:extLst>
                    <a:ext uri="{9D8B030D-6E8A-4147-A177-3AD203B41FA5}">
                      <a16:colId xmlns:a16="http://schemas.microsoft.com/office/drawing/2014/main" val="1729091874"/>
                    </a:ext>
                  </a:extLst>
                </a:gridCol>
              </a:tblGrid>
              <a:tr h="458606">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599" marR="3159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图线形状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由图线直接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间接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得到的信息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599" marR="3159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1000976950"/>
                  </a:ext>
                </a:extLst>
              </a:tr>
              <a:tr h="2033678">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光的频率不同时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的关系图像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20" marR="3302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遏止电压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轴交点的横坐标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饱和光电流</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光电流最大值</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光电子最大初动能</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20" marR="3302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170047004"/>
                  </a:ext>
                </a:extLst>
              </a:tr>
              <a:tr h="2033678">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遏止电压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与入射光频率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的关系图像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20" marR="3302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截止频率</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图线与横轴交点的横坐标</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遏止电压</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随入射光频率的增大而增大</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普朗克常量</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等于图线的斜率与电子电荷量的乘积</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此时两极之间接反向电压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20" marR="3302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14122018"/>
                  </a:ext>
                </a:extLst>
              </a:tr>
            </a:tbl>
          </a:graphicData>
        </a:graphic>
      </p:graphicFrame>
      <p:pic>
        <p:nvPicPr>
          <p:cNvPr id="4" name="kb80.eps">
            <a:extLst>
              <a:ext uri="{FF2B5EF4-FFF2-40B4-BE49-F238E27FC236}">
                <a16:creationId xmlns:a16="http://schemas.microsoft.com/office/drawing/2014/main" id="{F41EF626-2BBF-08A9-740F-87E720E649B4}"/>
              </a:ext>
            </a:extLst>
          </p:cNvPr>
          <p:cNvPicPr>
            <a:picLocks noChangeAspect="1"/>
          </p:cNvPicPr>
          <p:nvPr/>
        </p:nvPicPr>
        <p:blipFill>
          <a:blip r:embed="rId2"/>
          <a:stretch>
            <a:fillRect/>
          </a:stretch>
        </p:blipFill>
        <p:spPr>
          <a:xfrm>
            <a:off x="2818634" y="1844824"/>
            <a:ext cx="1944216" cy="1226289"/>
          </a:xfrm>
          <a:prstGeom prst="rect">
            <a:avLst/>
          </a:prstGeom>
        </p:spPr>
      </p:pic>
      <p:pic>
        <p:nvPicPr>
          <p:cNvPr id="5" name="kb81.eps">
            <a:extLst>
              <a:ext uri="{FF2B5EF4-FFF2-40B4-BE49-F238E27FC236}">
                <a16:creationId xmlns:a16="http://schemas.microsoft.com/office/drawing/2014/main" id="{9050C9AA-48FF-6619-75E1-DF3B20629F87}"/>
              </a:ext>
            </a:extLst>
          </p:cNvPr>
          <p:cNvPicPr>
            <a:picLocks noChangeAspect="1"/>
          </p:cNvPicPr>
          <p:nvPr/>
        </p:nvPicPr>
        <p:blipFill>
          <a:blip r:embed="rId3"/>
          <a:stretch>
            <a:fillRect/>
          </a:stretch>
        </p:blipFill>
        <p:spPr>
          <a:xfrm>
            <a:off x="3032254" y="3786888"/>
            <a:ext cx="1516975" cy="1465598"/>
          </a:xfrm>
          <a:prstGeom prst="rect">
            <a:avLst/>
          </a:prstGeom>
        </p:spPr>
      </p:pic>
    </p:spTree>
    <p:extLst>
      <p:ext uri="{BB962C8B-B14F-4D97-AF65-F5344CB8AC3E}">
        <p14:creationId xmlns:p14="http://schemas.microsoft.com/office/powerpoint/2010/main" val="2573961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987425" hangingPunct="0">
              <a:tabLst>
                <a:tab pos="1258888" algn="l"/>
                <a:tab pos="5849938"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江苏扬州期末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）在光电效应实验中，某同学用同一光电管在不同实验条件下得到了三条光电流与电压之间的关系曲线，下列图像中正确的是（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1258888" algn="l"/>
                <a:tab pos="5849938"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1258888" algn="l"/>
                <a:tab pos="5849938"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1258888" algn="l"/>
                <a:tab pos="5849938"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1258888" algn="l"/>
                <a:tab pos="58499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1258888" algn="l"/>
                <a:tab pos="5849938"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1258888" algn="l"/>
                <a:tab pos="5849938"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1258888" algn="l"/>
                <a:tab pos="5849938"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1258888" algn="l"/>
                <a:tab pos="58499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60854" y="912100"/>
            <a:ext cx="940139" cy="314370"/>
          </a:xfrm>
          <a:prstGeom prst="rect">
            <a:avLst/>
          </a:prstGeom>
        </p:spPr>
      </p:pic>
      <p:pic>
        <p:nvPicPr>
          <p:cNvPr id="3" name="ca347a.jpg" descr="id:2147492173;FounderCES">
            <a:extLst>
              <a:ext uri="{FF2B5EF4-FFF2-40B4-BE49-F238E27FC236}">
                <a16:creationId xmlns:a16="http://schemas.microsoft.com/office/drawing/2014/main" id="{02D04DEE-83B2-F801-F8E1-BB8F22AD5C5D}"/>
              </a:ext>
            </a:extLst>
          </p:cNvPr>
          <p:cNvPicPr>
            <a:picLocks noChangeAspect="1"/>
          </p:cNvPicPr>
          <p:nvPr/>
        </p:nvPicPr>
        <p:blipFill>
          <a:blip r:embed="rId3"/>
          <a:stretch>
            <a:fillRect/>
          </a:stretch>
        </p:blipFill>
        <p:spPr>
          <a:xfrm>
            <a:off x="345086" y="2177256"/>
            <a:ext cx="2695166" cy="1285253"/>
          </a:xfrm>
          <a:prstGeom prst="rect">
            <a:avLst/>
          </a:prstGeom>
        </p:spPr>
      </p:pic>
      <p:pic>
        <p:nvPicPr>
          <p:cNvPr id="4" name="ca347b.jpg" descr="id:2147492180;FounderCES">
            <a:extLst>
              <a:ext uri="{FF2B5EF4-FFF2-40B4-BE49-F238E27FC236}">
                <a16:creationId xmlns:a16="http://schemas.microsoft.com/office/drawing/2014/main" id="{32556554-6102-A827-DA02-F8C86E26FD01}"/>
              </a:ext>
            </a:extLst>
          </p:cNvPr>
          <p:cNvPicPr>
            <a:picLocks noChangeAspect="1"/>
          </p:cNvPicPr>
          <p:nvPr/>
        </p:nvPicPr>
        <p:blipFill>
          <a:blip r:embed="rId4"/>
          <a:stretch>
            <a:fillRect/>
          </a:stretch>
        </p:blipFill>
        <p:spPr>
          <a:xfrm>
            <a:off x="5447134" y="2143747"/>
            <a:ext cx="2736304" cy="1285253"/>
          </a:xfrm>
          <a:prstGeom prst="rect">
            <a:avLst/>
          </a:prstGeom>
        </p:spPr>
      </p:pic>
      <p:pic>
        <p:nvPicPr>
          <p:cNvPr id="5" name="ca347c.jpg" descr="id:2147492187;FounderCES">
            <a:extLst>
              <a:ext uri="{FF2B5EF4-FFF2-40B4-BE49-F238E27FC236}">
                <a16:creationId xmlns:a16="http://schemas.microsoft.com/office/drawing/2014/main" id="{E6DBB19D-A8F8-FE64-0CA6-15BAEBE515C9}"/>
              </a:ext>
            </a:extLst>
          </p:cNvPr>
          <p:cNvPicPr>
            <a:picLocks noChangeAspect="1"/>
          </p:cNvPicPr>
          <p:nvPr/>
        </p:nvPicPr>
        <p:blipFill>
          <a:blip r:embed="rId5"/>
          <a:stretch>
            <a:fillRect/>
          </a:stretch>
        </p:blipFill>
        <p:spPr>
          <a:xfrm>
            <a:off x="343711" y="4242802"/>
            <a:ext cx="2656521" cy="1285253"/>
          </a:xfrm>
          <a:prstGeom prst="rect">
            <a:avLst/>
          </a:prstGeom>
        </p:spPr>
      </p:pic>
      <p:pic>
        <p:nvPicPr>
          <p:cNvPr id="7" name="ca347d.jpg" descr="id:2147492194;FounderCES">
            <a:extLst>
              <a:ext uri="{FF2B5EF4-FFF2-40B4-BE49-F238E27FC236}">
                <a16:creationId xmlns:a16="http://schemas.microsoft.com/office/drawing/2014/main" id="{4ADA99A6-401E-ADFA-7524-3E420BA4948C}"/>
              </a:ext>
            </a:extLst>
          </p:cNvPr>
          <p:cNvPicPr>
            <a:picLocks noChangeAspect="1"/>
          </p:cNvPicPr>
          <p:nvPr/>
        </p:nvPicPr>
        <p:blipFill>
          <a:blip r:embed="rId6"/>
          <a:stretch>
            <a:fillRect/>
          </a:stretch>
        </p:blipFill>
        <p:spPr>
          <a:xfrm>
            <a:off x="5425942" y="4242803"/>
            <a:ext cx="2757496" cy="1285252"/>
          </a:xfrm>
          <a:prstGeom prst="rect">
            <a:avLst/>
          </a:prstGeom>
        </p:spPr>
      </p:pic>
    </p:spTree>
    <p:extLst>
      <p:ext uri="{BB962C8B-B14F-4D97-AF65-F5344CB8AC3E}">
        <p14:creationId xmlns:p14="http://schemas.microsoft.com/office/powerpoint/2010/main" val="17972462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2238241"/>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由于紫光的频率较高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根据光电效应的实验规律可知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紫光所对应的遏止电压较大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光的遏止电压与光的强弱无关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同一频率的光所对应的遏止电压大小相等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同一频率的光照射时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饱和光电流的大小与光的强弱有关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光照强度越强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饱和光电流越大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943728"/>
            <a:ext cx="722448" cy="296719"/>
          </a:xfrm>
          <a:prstGeom prst="rect">
            <a:avLst/>
          </a:prstGeom>
        </p:spPr>
      </p:pic>
      <p:sp>
        <p:nvSpPr>
          <p:cNvPr id="4" name="文本框 3">
            <a:extLst>
              <a:ext uri="{FF2B5EF4-FFF2-40B4-BE49-F238E27FC236}">
                <a16:creationId xmlns:a16="http://schemas.microsoft.com/office/drawing/2014/main" id="{11E25463-3B20-EC2E-2F6A-13541DFD0FE7}"/>
              </a:ext>
            </a:extLst>
          </p:cNvPr>
          <p:cNvSpPr txBox="1"/>
          <p:nvPr/>
        </p:nvSpPr>
        <p:spPr>
          <a:xfrm>
            <a:off x="365910" y="2921041"/>
            <a:ext cx="2495580"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7ACE6EF7-4C12-8F27-B906-F876DEDA688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5910" y="3089034"/>
            <a:ext cx="748347" cy="309661"/>
          </a:xfrm>
          <a:prstGeom prst="rect">
            <a:avLst/>
          </a:prstGeom>
        </p:spPr>
      </p:pic>
    </p:spTree>
    <p:extLst>
      <p:ext uri="{BB962C8B-B14F-4D97-AF65-F5344CB8AC3E}">
        <p14:creationId xmlns:p14="http://schemas.microsoft.com/office/powerpoint/2010/main" val="255510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ABA44-6A94-FFA0-3C51-2D9E8946E8B4}"/>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9D95B4C6-2048-C591-3335-A0CE2B1DB30A}"/>
              </a:ext>
            </a:extLst>
          </p:cNvPr>
          <p:cNvSpPr>
            <a:spLocks noGrp="1"/>
          </p:cNvSpPr>
          <p:nvPr>
            <p:ph idx="1"/>
          </p:nvPr>
        </p:nvSpPr>
        <p:spPr>
          <a:xfrm>
            <a:off x="360807" y="746469"/>
            <a:ext cx="11484352" cy="4980018"/>
          </a:xfrm>
          <a:solidFill>
            <a:srgbClr val="E3F2E7"/>
          </a:solidFill>
        </p:spPr>
        <p:txBody>
          <a:bodyPr/>
          <a:lstStyle/>
          <a:p>
            <a:pPr indent="1611313"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对光电流随所加电压的变化规律图像的理解</a:t>
            </a: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611313" hangingPunct="0">
              <a:tabLst>
                <a:tab pos="5850890"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顿有所悟.eps" descr="id:2147489713;FounderCES">
            <a:extLst>
              <a:ext uri="{FF2B5EF4-FFF2-40B4-BE49-F238E27FC236}">
                <a16:creationId xmlns:a16="http://schemas.microsoft.com/office/drawing/2014/main" id="{7815BD2D-4FFF-DE48-0F3F-AF2E1289604F}"/>
              </a:ext>
            </a:extLst>
          </p:cNvPr>
          <p:cNvPicPr>
            <a:picLocks noChangeAspect="1"/>
          </p:cNvPicPr>
          <p:nvPr/>
        </p:nvPicPr>
        <p:blipFill>
          <a:blip r:embed="rId2"/>
          <a:stretch>
            <a:fillRect/>
          </a:stretch>
        </p:blipFill>
        <p:spPr>
          <a:xfrm>
            <a:off x="371739" y="890709"/>
            <a:ext cx="1630478" cy="357766"/>
          </a:xfrm>
          <a:prstGeom prst="rect">
            <a:avLst/>
          </a:prstGeom>
        </p:spPr>
      </p:pic>
      <mc:AlternateContent xmlns:mc="http://schemas.openxmlformats.org/markup-compatibility/2006" xmlns:a14="http://schemas.microsoft.com/office/drawing/2010/main">
        <mc:Choice Requires="a14">
          <p:graphicFrame>
            <p:nvGraphicFramePr>
              <p:cNvPr id="4" name="表格 3">
                <a:extLst>
                  <a:ext uri="{FF2B5EF4-FFF2-40B4-BE49-F238E27FC236}">
                    <a16:creationId xmlns:a16="http://schemas.microsoft.com/office/drawing/2014/main" id="{A62DA62B-D703-A624-6090-1CCB4D0113A5}"/>
                  </a:ext>
                </a:extLst>
              </p:cNvPr>
              <p:cNvGraphicFramePr>
                <a:graphicFrameLocks noGrp="1"/>
              </p:cNvGraphicFramePr>
              <p:nvPr>
                <p:extLst>
                  <p:ext uri="{D42A27DB-BD31-4B8C-83A1-F6EECF244321}">
                    <p14:modId xmlns:p14="http://schemas.microsoft.com/office/powerpoint/2010/main" val="4140998001"/>
                  </p:ext>
                </p:extLst>
              </p:nvPr>
            </p:nvGraphicFramePr>
            <p:xfrm>
              <a:off x="478582" y="1491396"/>
              <a:ext cx="11233248" cy="3953828"/>
            </p:xfrm>
            <a:graphic>
              <a:graphicData uri="http://schemas.openxmlformats.org/drawingml/2006/table">
                <a:tbl>
                  <a:tblPr firstRow="1" firstCol="1" bandRow="1"/>
                  <a:tblGrid>
                    <a:gridCol w="936853">
                      <a:extLst>
                        <a:ext uri="{9D8B030D-6E8A-4147-A177-3AD203B41FA5}">
                          <a16:colId xmlns:a16="http://schemas.microsoft.com/office/drawing/2014/main" val="3510141664"/>
                        </a:ext>
                      </a:extLst>
                    </a:gridCol>
                    <a:gridCol w="10296395">
                      <a:extLst>
                        <a:ext uri="{9D8B030D-6E8A-4147-A177-3AD203B41FA5}">
                          <a16:colId xmlns:a16="http://schemas.microsoft.com/office/drawing/2014/main" val="2615644984"/>
                        </a:ext>
                      </a:extLst>
                    </a:gridCol>
                  </a:tblGrid>
                  <a:tr h="0">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横坐标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表示所加电压为正向电压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表示所加电压为反向电压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图像的横轴截距表示遏止电压</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𝒉</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𝒆</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𝑾</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𝒆</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可知遏止电压能够反映入射光的频率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遏止电压越大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说明入射光的频率越高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反之则越低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586010482"/>
                      </a:ext>
                    </a:extLst>
                  </a:tr>
                  <a:tr h="0">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纵坐标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表示光电流大小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光电流随所加反向电压的增大而减小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随所加正向电压的增大而增大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但是图像存在渐近线</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表示光电流存在饱和值</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即光电流达到饱和值后不再随正向电压的增大而增大</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纵轴截距表示不加电压时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只要发生了光电效应就会产生的光电流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274869873"/>
                      </a:ext>
                    </a:extLst>
                  </a:tr>
                </a:tbl>
              </a:graphicData>
            </a:graphic>
          </p:graphicFrame>
        </mc:Choice>
        <mc:Fallback xmlns="">
          <p:graphicFrame>
            <p:nvGraphicFramePr>
              <p:cNvPr id="4" name="表格 3">
                <a:extLst>
                  <a:ext uri="{FF2B5EF4-FFF2-40B4-BE49-F238E27FC236}">
                    <a16:creationId xmlns:a16="http://schemas.microsoft.com/office/drawing/2014/main" id="{A62DA62B-D703-A624-6090-1CCB4D0113A5}"/>
                  </a:ext>
                </a:extLst>
              </p:cNvPr>
              <p:cNvGraphicFramePr>
                <a:graphicFrameLocks noGrp="1"/>
              </p:cNvGraphicFramePr>
              <p:nvPr>
                <p:extLst>
                  <p:ext uri="{D42A27DB-BD31-4B8C-83A1-F6EECF244321}">
                    <p14:modId xmlns:p14="http://schemas.microsoft.com/office/powerpoint/2010/main" val="4140998001"/>
                  </p:ext>
                </p:extLst>
              </p:nvPr>
            </p:nvGraphicFramePr>
            <p:xfrm>
              <a:off x="478582" y="1491396"/>
              <a:ext cx="11233248" cy="3953828"/>
            </p:xfrm>
            <a:graphic>
              <a:graphicData uri="http://schemas.openxmlformats.org/drawingml/2006/table">
                <a:tbl>
                  <a:tblPr firstRow="1" firstCol="1" bandRow="1"/>
                  <a:tblGrid>
                    <a:gridCol w="936853">
                      <a:extLst>
                        <a:ext uri="{9D8B030D-6E8A-4147-A177-3AD203B41FA5}">
                          <a16:colId xmlns:a16="http://schemas.microsoft.com/office/drawing/2014/main" val="3510141664"/>
                        </a:ext>
                      </a:extLst>
                    </a:gridCol>
                    <a:gridCol w="10296395">
                      <a:extLst>
                        <a:ext uri="{9D8B030D-6E8A-4147-A177-3AD203B41FA5}">
                          <a16:colId xmlns:a16="http://schemas.microsoft.com/office/drawing/2014/main" val="2615644984"/>
                        </a:ext>
                      </a:extLst>
                    </a:gridCol>
                  </a:tblGrid>
                  <a:tr h="1828673">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横坐标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9172" t="-332" r="-118" b="-124917"/>
                          </a:stretch>
                        </a:blipFill>
                      </a:tcPr>
                    </a:tc>
                    <a:extLst>
                      <a:ext uri="{0D108BD9-81ED-4DB2-BD59-A6C34878D82A}">
                        <a16:rowId xmlns:a16="http://schemas.microsoft.com/office/drawing/2014/main" val="3586010482"/>
                      </a:ext>
                    </a:extLst>
                  </a:tr>
                  <a:tr h="2125155">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纵坐标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表示光电流大小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光电流随所加反向电压的增大而减小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随所加正向电压的增大而增大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但是图像存在渐近线</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表示光电流存在饱和值</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即光电流达到饱和值后不再随正向电压的增大而增大</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纵轴截距表示不加电压时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只要发生了光电效应就会产生的光电流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274869873"/>
                      </a:ext>
                    </a:extLst>
                  </a:tr>
                </a:tbl>
              </a:graphicData>
            </a:graphic>
          </p:graphicFrame>
        </mc:Fallback>
      </mc:AlternateContent>
    </p:spTree>
    <p:extLst>
      <p:ext uri="{BB962C8B-B14F-4D97-AF65-F5344CB8AC3E}">
        <p14:creationId xmlns:p14="http://schemas.microsoft.com/office/powerpoint/2010/main" val="4197610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研究光电效应的电路图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如图所示，阴极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和阳极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是密封在真空玻璃管中的两个电极，阴极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在受到光照时能够发射光电子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与阳极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的大小可以调整，电源的正负极也可以对调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电源按图示极性连接时，闭合开关后，阳极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吸收阴极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发出的光电子，在电路中形成光电流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这导致电压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并不为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d373.jpg" descr="id:2147492010;FounderCES">
            <a:extLst>
              <a:ext uri="{FF2B5EF4-FFF2-40B4-BE49-F238E27FC236}">
                <a16:creationId xmlns:a16="http://schemas.microsoft.com/office/drawing/2014/main" id="{5BC3A6B9-74DA-614C-F3D3-CBE20C6BC6A9}"/>
              </a:ext>
            </a:extLst>
          </p:cNvPr>
          <p:cNvPicPr>
            <a:picLocks noChangeAspect="1"/>
          </p:cNvPicPr>
          <p:nvPr/>
        </p:nvPicPr>
        <p:blipFill>
          <a:blip r:embed="rId2"/>
          <a:stretch>
            <a:fillRect/>
          </a:stretch>
        </p:blipFill>
        <p:spPr>
          <a:xfrm>
            <a:off x="4874081" y="3717032"/>
            <a:ext cx="2442249" cy="2271759"/>
          </a:xfrm>
          <a:prstGeom prst="rect">
            <a:avLst/>
          </a:prstGeom>
        </p:spPr>
      </p:pic>
    </p:spTree>
    <p:extLst>
      <p:ext uri="{BB962C8B-B14F-4D97-AF65-F5344CB8AC3E}">
        <p14:creationId xmlns:p14="http://schemas.microsoft.com/office/powerpoint/2010/main" val="13325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63B1B7B-CF69-A4E2-8D57-07B22C260F8F}"/>
              </a:ext>
            </a:extLst>
          </p:cNvPr>
          <p:cNvSpPr>
            <a:spLocks noGrp="1"/>
          </p:cNvSpPr>
          <p:nvPr>
            <p:ph idx="1"/>
          </p:nvPr>
        </p:nvSpPr>
        <p:spPr>
          <a:xfrm>
            <a:off x="360854" y="746120"/>
            <a:ext cx="11485848" cy="5008230"/>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光电效应的实验规律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）存在截止频率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当入射光的频率减小到某一数值</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时，光电流消失，表明已经没有光电子了，</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截止频率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极限频率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）存在饱和电流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入射光强度一定，单位时间内阴极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发射的光电子数一定，电压增加到一定值时，所有光电子都被阳极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吸收，这时即使再增大电压，电流也不会增大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在光的频率不变的情况下，入射光越强，饱和电流越大，表明对一定频率（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颜色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）的光，入射光越强，单位时间内发射的光电子数越多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3575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ABCE4A1F-0E1C-B960-E771-2F93C781FBDD}"/>
                  </a:ext>
                </a:extLst>
              </p:cNvPr>
              <p:cNvSpPr>
                <a:spLocks noGrp="1"/>
              </p:cNvSpPr>
              <p:nvPr>
                <p:ph idx="1"/>
              </p:nvPr>
            </p:nvSpPr>
            <p:spPr>
              <a:xfrm>
                <a:off x="360854" y="746120"/>
                <a:ext cx="11485848" cy="3589894"/>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）存在遏止电压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施加反向电压，使光电流减小到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的反向电压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遏止电压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遏止电压的存在意味着光电子具有一定的初速度，初速度的上限</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应该满足关系：</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14:m>
                  <m:oMath xmlns:m="http://schemas.openxmlformats.org/officeDocument/2006/math">
                    <m:sSubSup>
                      <m:sSub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𝐜</m:t>
                        </m:r>
                      </m:sub>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eU</a:t>
                </a:r>
                <a:r>
                  <a:rPr lang="en-US" altLang="zh-CN" b="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）光电效应具有瞬时性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当频率超过截止频率</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时，光电效应几乎是瞬时发生的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ABCE4A1F-0E1C-B960-E771-2F93C781FBDD}"/>
                  </a:ext>
                </a:extLst>
              </p:cNvPr>
              <p:cNvSpPr>
                <a:spLocks noGrp="1" noRot="1" noChangeAspect="1" noMove="1" noResize="1" noEditPoints="1" noAdjustHandles="1" noChangeArrowheads="1" noChangeShapeType="1" noTextEdit="1"/>
              </p:cNvSpPr>
              <p:nvPr>
                <p:ph idx="1"/>
              </p:nvPr>
            </p:nvSpPr>
            <p:spPr>
              <a:xfrm>
                <a:off x="360854" y="746120"/>
                <a:ext cx="11485848" cy="3589894"/>
              </a:xfrm>
              <a:blipFill>
                <a:blip r:embed="rId2"/>
                <a:stretch>
                  <a:fillRect l="-796" r="-849" b="-305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437811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p:sp>
        <p:nvSpPr>
          <p:cNvPr id="4" name="内容占位符 1"/>
          <p:cNvSpPr>
            <a:spLocks noGrp="1"/>
          </p:cNvSpPr>
          <p:nvPr>
            <p:ph idx="1"/>
          </p:nvPr>
        </p:nvSpPr>
        <p:spPr>
          <a:xfrm>
            <a:off x="360854" y="1458659"/>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逸出功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要使电子脱离某种金属，需要外界对它做功，做功的最小值叫作这种金属的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逸出功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不同种类的金属，其逸出功的大小不相同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光电效应与经典电磁理论的矛盾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）矛盾之一：光电效应中存在截止频率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按照光的经典电磁理论，不管光的频率如何，只要光足够强，电子都可以获得足够能量从而逸出表面，不应存在截止频率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光电效应经典解释中的疑难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4995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）矛盾之二：光电效应中，遏止电压由入射光的频率决定，与光的强弱无关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按照光的经典电磁理论，光越强，光电子的初动能应该越大，所以遏止电压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应该与光的强弱有关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）矛盾之三：光电效应具有瞬时性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如果光很弱，按经典电磁理论估算，电子需要几分钟到十几分钟的时间才能获得逸出表面所需的能量，这个时间远远大于实验中产生光电流的时间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4457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3967" y="902198"/>
            <a:ext cx="1269856" cy="334174"/>
          </a:xfrm>
          <a:prstGeom prst="rect">
            <a:avLst/>
          </a:prstGeom>
        </p:spPr>
      </p:pic>
      <mc:AlternateContent xmlns:mc="http://schemas.openxmlformats.org/markup-compatibility/2006">
        <mc:Choice xmlns:a14="http://schemas.microsoft.com/office/drawing/2010/main" Requires="a14">
          <p:sp>
            <p:nvSpPr>
              <p:cNvPr id="6" name="内容占位符 1"/>
              <p:cNvSpPr>
                <a:spLocks noGrp="1"/>
              </p:cNvSpPr>
              <p:nvPr>
                <p:ph idx="1"/>
              </p:nvPr>
            </p:nvSpPr>
            <p:spPr>
              <a:xfrm>
                <a:off x="360854" y="1458659"/>
                <a:ext cx="11485848" cy="4143891"/>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光本身是由一个个不可分割的能量子组成的，频率为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的光的能量子为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为普朗克常量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这些能量子被称为光子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爱因斯坦光电效应方程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14:m>
                  <m:oMath xmlns:m="http://schemas.openxmlformats.org/officeDocument/2006/math">
                    <m:sSubSup>
                      <m:sSub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𝐜</m:t>
                        </m:r>
                      </m:sub>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）物理意义：金属中的电子吸收一个光子获得的能量是</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，在这些能量中，一部分大小为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的能量被电子用来脱离金属，剩下的是逸出后电子的初动能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a:spLocks noGrp="1" noRot="1" noChangeAspect="1" noMove="1" noResize="1" noEditPoints="1" noAdjustHandles="1" noChangeArrowheads="1" noChangeShapeType="1" noTextEdit="1"/>
              </p:cNvSpPr>
              <p:nvPr>
                <p:ph idx="1"/>
              </p:nvPr>
            </p:nvSpPr>
            <p:spPr>
              <a:xfrm>
                <a:off x="360854" y="1458659"/>
                <a:ext cx="11485848" cy="4143891"/>
              </a:xfrm>
              <a:blipFill>
                <a:blip r:embed="rId3"/>
                <a:stretch>
                  <a:fillRect l="-796" r="-849" b="-2500"/>
                </a:stretch>
              </a:blipFill>
            </p:spPr>
            <p:txBody>
              <a:bodyPr/>
              <a:lstStyle/>
              <a:p>
                <a:r>
                  <a:rPr lang="zh-CN" altLang="en-US">
                    <a:noFill/>
                  </a:rPr>
                  <a:t> </a:t>
                </a:r>
              </a:p>
            </p:txBody>
          </p:sp>
        </mc:Fallback>
      </mc:AlternateContent>
      <p:sp>
        <p:nvSpPr>
          <p:cNvPr id="7" name="矩形 6"/>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爱因斯坦的光电效应理论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6200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51759"/>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爱因斯坦光电效应方程对光电效应的解释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）这个方程表明，只有当</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时，光电子才可以从金属中</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逸出，</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𝑾</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就是光电效应的截止频率，如图所示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）这个方程还表明，光电子的最大初动能</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与入射光的频率</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有关，而与光的强弱无关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这就解释了遏止电压和光强无关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）电子一次性吸收光子的全部能量，不需要积累能量的时间，</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光电流自然几乎是瞬时产生的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）对于同种频率的光，光较强时，单位时间内照射到金属表面的光子数较多，照射金属时产生的光电子较多，因而饱和电流较大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51759"/>
              </a:xfrm>
              <a:blipFill>
                <a:blip r:embed="rId2"/>
                <a:stretch>
                  <a:fillRect l="-796" r="-849" b="-1276"/>
                </a:stretch>
              </a:blipFill>
            </p:spPr>
            <p:txBody>
              <a:bodyPr/>
              <a:lstStyle/>
              <a:p>
                <a:r>
                  <a:rPr lang="zh-CN" altLang="en-US">
                    <a:noFill/>
                  </a:rPr>
                  <a:t> </a:t>
                </a:r>
              </a:p>
            </p:txBody>
          </p:sp>
        </mc:Fallback>
      </mc:AlternateContent>
      <p:pic>
        <p:nvPicPr>
          <p:cNvPr id="3" name="sd374.jpg" descr="id:2147492031;FounderCES">
            <a:extLst>
              <a:ext uri="{FF2B5EF4-FFF2-40B4-BE49-F238E27FC236}">
                <a16:creationId xmlns:a16="http://schemas.microsoft.com/office/drawing/2014/main" id="{7927F3B8-A47C-CE62-7FDF-CB5579BAA205}"/>
              </a:ext>
            </a:extLst>
          </p:cNvPr>
          <p:cNvPicPr>
            <a:picLocks noChangeAspect="1"/>
          </p:cNvPicPr>
          <p:nvPr/>
        </p:nvPicPr>
        <p:blipFill>
          <a:blip r:embed="rId3"/>
          <a:stretch>
            <a:fillRect/>
          </a:stretch>
        </p:blipFill>
        <p:spPr>
          <a:xfrm>
            <a:off x="9246425" y="1566856"/>
            <a:ext cx="2580740" cy="2577837"/>
          </a:xfrm>
          <a:prstGeom prst="rect">
            <a:avLst/>
          </a:prstGeom>
        </p:spPr>
      </p:pic>
      <p:sp>
        <p:nvSpPr>
          <p:cNvPr id="7" name="文本框 6">
            <a:extLst>
              <a:ext uri="{FF2B5EF4-FFF2-40B4-BE49-F238E27FC236}">
                <a16:creationId xmlns:a16="http://schemas.microsoft.com/office/drawing/2014/main" id="{46245590-8D11-B9A8-3EE5-DCB98FE8DC60}"/>
              </a:ext>
            </a:extLst>
          </p:cNvPr>
          <p:cNvSpPr txBox="1"/>
          <p:nvPr/>
        </p:nvSpPr>
        <p:spPr>
          <a:xfrm>
            <a:off x="8868422" y="4293096"/>
            <a:ext cx="3336747"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光电效应的</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图像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875936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639</TotalTime>
  <Words>2478</Words>
  <Application>Microsoft Office PowerPoint</Application>
  <PresentationFormat>自定义</PresentationFormat>
  <Paragraphs>170</Paragraphs>
  <Slides>25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627</cp:revision>
  <dcterms:created xsi:type="dcterms:W3CDTF">2020-11-06T05:24:00Z</dcterms:created>
  <dcterms:modified xsi:type="dcterms:W3CDTF">2025-11-03T10:19:34Z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